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672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A48C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29292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A48C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A48C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87239" cy="68579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2172" y="300990"/>
            <a:ext cx="10747654" cy="10680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0A48C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3280" y="1469517"/>
            <a:ext cx="10505439" cy="458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4306" y="6103723"/>
            <a:ext cx="320040" cy="255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3355" y="4912232"/>
            <a:ext cx="2056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1800" spc="-85" dirty="0">
                <a:solidFill>
                  <a:srgbClr val="E7E6E6"/>
                </a:solidFill>
                <a:latin typeface="Arial"/>
                <a:cs typeface="Arial"/>
              </a:rPr>
              <a:t>Chukwuemeka </a:t>
            </a:r>
            <a:r>
              <a:rPr sz="1800" spc="-25" dirty="0">
                <a:solidFill>
                  <a:srgbClr val="E7E6E6"/>
                </a:solidFill>
                <a:latin typeface="Arial"/>
                <a:cs typeface="Arial"/>
              </a:rPr>
              <a:t>Okoli  </a:t>
            </a:r>
            <a:r>
              <a:rPr sz="1800" spc="15" dirty="0">
                <a:solidFill>
                  <a:srgbClr val="E7E6E6"/>
                </a:solidFill>
                <a:latin typeface="Arial"/>
                <a:cs typeface="Arial"/>
              </a:rPr>
              <a:t>2</a:t>
            </a:r>
            <a:r>
              <a:rPr sz="1800" spc="22" baseline="25462" dirty="0">
                <a:solidFill>
                  <a:srgbClr val="E7E6E6"/>
                </a:solidFill>
                <a:latin typeface="Arial"/>
                <a:cs typeface="Arial"/>
              </a:rPr>
              <a:t>nd </a:t>
            </a:r>
            <a:r>
              <a:rPr sz="1800" spc="-70" dirty="0">
                <a:solidFill>
                  <a:srgbClr val="E7E6E6"/>
                </a:solidFill>
                <a:latin typeface="Arial"/>
                <a:cs typeface="Arial"/>
              </a:rPr>
              <a:t>December</a:t>
            </a:r>
            <a:r>
              <a:rPr sz="1800" spc="-200" dirty="0">
                <a:solidFill>
                  <a:srgbClr val="E7E6E6"/>
                </a:solidFill>
                <a:latin typeface="Arial"/>
                <a:cs typeface="Arial"/>
              </a:rPr>
              <a:t> </a:t>
            </a:r>
            <a:r>
              <a:rPr sz="1800" spc="85" dirty="0">
                <a:solidFill>
                  <a:srgbClr val="E7E6E6"/>
                </a:solidFill>
                <a:latin typeface="Arial"/>
                <a:cs typeface="Arial"/>
              </a:rPr>
              <a:t>2021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90016" y="676655"/>
            <a:ext cx="2104644" cy="6294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xfrm>
            <a:off x="843280" y="1469517"/>
            <a:ext cx="10505439" cy="4641014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5504815" marR="255904" indent="-228600">
              <a:lnSpc>
                <a:spcPts val="2380"/>
              </a:lnSpc>
              <a:spcBef>
                <a:spcPts val="390"/>
              </a:spcBef>
              <a:buChar char="•"/>
              <a:tabLst>
                <a:tab pos="5504815" algn="l"/>
                <a:tab pos="5505450" algn="l"/>
              </a:tabLst>
            </a:pPr>
            <a:r>
              <a:rPr spc="-210" dirty="0"/>
              <a:t>We </a:t>
            </a:r>
            <a:r>
              <a:rPr spc="-35" dirty="0"/>
              <a:t>performed </a:t>
            </a:r>
            <a:r>
              <a:rPr spc="-30" dirty="0"/>
              <a:t>exploratory </a:t>
            </a:r>
            <a:r>
              <a:rPr spc="-50" dirty="0"/>
              <a:t>data </a:t>
            </a:r>
            <a:r>
              <a:rPr spc="-85" dirty="0"/>
              <a:t>analysis  </a:t>
            </a:r>
            <a:r>
              <a:rPr spc="-70" dirty="0"/>
              <a:t>and </a:t>
            </a:r>
            <a:r>
              <a:rPr spc="-40" dirty="0"/>
              <a:t>determined </a:t>
            </a:r>
            <a:r>
              <a:rPr spc="-35" dirty="0"/>
              <a:t>the </a:t>
            </a:r>
            <a:r>
              <a:rPr spc="-15" dirty="0"/>
              <a:t>training</a:t>
            </a:r>
            <a:r>
              <a:rPr spc="330" dirty="0"/>
              <a:t> </a:t>
            </a:r>
            <a:r>
              <a:rPr spc="-65" dirty="0"/>
              <a:t>labels.</a:t>
            </a:r>
          </a:p>
          <a:p>
            <a:pPr marL="5504815" marR="5080" indent="-228600">
              <a:lnSpc>
                <a:spcPts val="2380"/>
              </a:lnSpc>
              <a:spcBef>
                <a:spcPts val="1000"/>
              </a:spcBef>
              <a:buChar char="•"/>
              <a:tabLst>
                <a:tab pos="5504815" algn="l"/>
                <a:tab pos="5505450" algn="l"/>
              </a:tabLst>
            </a:pPr>
            <a:r>
              <a:rPr spc="-210" dirty="0"/>
              <a:t>We </a:t>
            </a:r>
            <a:r>
              <a:rPr spc="-60" dirty="0"/>
              <a:t>calculated </a:t>
            </a:r>
            <a:r>
              <a:rPr spc="-35" dirty="0"/>
              <a:t>the </a:t>
            </a:r>
            <a:r>
              <a:rPr spc="-55" dirty="0"/>
              <a:t>number </a:t>
            </a:r>
            <a:r>
              <a:rPr spc="-5" dirty="0"/>
              <a:t>of </a:t>
            </a:r>
            <a:r>
              <a:rPr spc="-90" dirty="0"/>
              <a:t>launches </a:t>
            </a:r>
            <a:r>
              <a:rPr spc="-30" dirty="0"/>
              <a:t>at  </a:t>
            </a:r>
            <a:r>
              <a:rPr spc="-120" dirty="0"/>
              <a:t>each </a:t>
            </a:r>
            <a:r>
              <a:rPr spc="-50" dirty="0"/>
              <a:t>site, </a:t>
            </a:r>
            <a:r>
              <a:rPr spc="-70" dirty="0"/>
              <a:t>and </a:t>
            </a:r>
            <a:r>
              <a:rPr spc="-35" dirty="0"/>
              <a:t>the </a:t>
            </a:r>
            <a:r>
              <a:rPr spc="-55" dirty="0"/>
              <a:t>number </a:t>
            </a:r>
            <a:r>
              <a:rPr spc="-70" dirty="0"/>
              <a:t>and </a:t>
            </a:r>
            <a:r>
              <a:rPr spc="-80" dirty="0"/>
              <a:t>occurrence  </a:t>
            </a:r>
            <a:r>
              <a:rPr spc="-5" dirty="0"/>
              <a:t>of </a:t>
            </a:r>
            <a:r>
              <a:rPr spc="-120" dirty="0"/>
              <a:t>each</a:t>
            </a:r>
            <a:r>
              <a:rPr spc="95" dirty="0"/>
              <a:t> </a:t>
            </a:r>
            <a:r>
              <a:rPr spc="-5" dirty="0"/>
              <a:t>orbits</a:t>
            </a:r>
          </a:p>
          <a:p>
            <a:pPr marL="5504815" marR="26670" indent="-228600">
              <a:lnSpc>
                <a:spcPts val="2380"/>
              </a:lnSpc>
              <a:spcBef>
                <a:spcPts val="985"/>
              </a:spcBef>
              <a:buChar char="•"/>
              <a:tabLst>
                <a:tab pos="5504815" algn="l"/>
                <a:tab pos="5505450" algn="l"/>
              </a:tabLst>
            </a:pPr>
            <a:r>
              <a:rPr spc="-210" dirty="0"/>
              <a:t>We </a:t>
            </a:r>
            <a:r>
              <a:rPr spc="-60" dirty="0"/>
              <a:t>created </a:t>
            </a:r>
            <a:r>
              <a:rPr spc="-30" dirty="0"/>
              <a:t>landing </a:t>
            </a:r>
            <a:r>
              <a:rPr spc="-60" dirty="0"/>
              <a:t>outcome </a:t>
            </a:r>
            <a:r>
              <a:rPr spc="-40" dirty="0"/>
              <a:t>label </a:t>
            </a:r>
            <a:r>
              <a:rPr spc="-30" dirty="0"/>
              <a:t>from  </a:t>
            </a:r>
            <a:r>
              <a:rPr spc="-55" dirty="0"/>
              <a:t>outcome </a:t>
            </a:r>
            <a:r>
              <a:rPr spc="-60" dirty="0"/>
              <a:t>column </a:t>
            </a:r>
            <a:r>
              <a:rPr spc="-70" dirty="0"/>
              <a:t>and </a:t>
            </a:r>
            <a:r>
              <a:rPr spc="-30" dirty="0"/>
              <a:t>exported </a:t>
            </a:r>
            <a:r>
              <a:rPr spc="-35" dirty="0"/>
              <a:t>the </a:t>
            </a:r>
            <a:r>
              <a:rPr spc="-50" dirty="0"/>
              <a:t>results  </a:t>
            </a:r>
            <a:r>
              <a:rPr spc="40" dirty="0"/>
              <a:t>to</a:t>
            </a:r>
            <a:r>
              <a:rPr spc="50" dirty="0"/>
              <a:t> </a:t>
            </a:r>
            <a:r>
              <a:rPr spc="-114" dirty="0"/>
              <a:t>csv.</a:t>
            </a:r>
          </a:p>
          <a:p>
            <a:pPr marL="5504815" marR="80645" indent="-228600">
              <a:lnSpc>
                <a:spcPct val="99900"/>
              </a:lnSpc>
              <a:spcBef>
                <a:spcPts val="1365"/>
              </a:spcBef>
              <a:buChar char="•"/>
              <a:tabLst>
                <a:tab pos="5504815" algn="l"/>
                <a:tab pos="5505450" algn="l"/>
              </a:tabLst>
            </a:pPr>
            <a:r>
              <a:rPr spc="-145" dirty="0"/>
              <a:t>The </a:t>
            </a:r>
            <a:r>
              <a:rPr spc="-5" dirty="0"/>
              <a:t>link </a:t>
            </a:r>
            <a:r>
              <a:rPr spc="40" dirty="0"/>
              <a:t>to </a:t>
            </a:r>
            <a:r>
              <a:rPr spc="-35" dirty="0"/>
              <a:t>the </a:t>
            </a:r>
            <a:r>
              <a:rPr spc="-20" dirty="0"/>
              <a:t>notebook </a:t>
            </a:r>
            <a:r>
              <a:rPr spc="-55" dirty="0"/>
              <a:t>is </a:t>
            </a:r>
            <a:r>
              <a:rPr lang="en-IN" spc="-55" dirty="0">
                <a:solidFill>
                  <a:srgbClr val="1C7CDB"/>
                </a:solidFill>
              </a:rPr>
              <a:t>https://github.com/kinsukghatak/IBM_DS_Couresera_Notebooks/blob/main/labs-jupyter-spacex-Data%20wrangling%20(1)%20(1).ipynb</a:t>
            </a:r>
            <a:endParaRPr spc="-65" dirty="0">
              <a:solidFill>
                <a:srgbClr val="1C7CDB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312801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14" dirty="0"/>
              <a:t>Data</a:t>
            </a:r>
            <a:r>
              <a:rPr sz="3700" spc="10" dirty="0"/>
              <a:t> </a:t>
            </a:r>
            <a:r>
              <a:rPr sz="3700" spc="-80" dirty="0"/>
              <a:t>Wrangling</a:t>
            </a:r>
            <a:endParaRPr sz="3700"/>
          </a:p>
        </p:txBody>
      </p:sp>
      <p:sp>
        <p:nvSpPr>
          <p:cNvPr id="4" name="object 4"/>
          <p:cNvSpPr/>
          <p:nvPr/>
        </p:nvSpPr>
        <p:spPr>
          <a:xfrm>
            <a:off x="838200" y="1488947"/>
            <a:ext cx="5017008" cy="39867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084306" y="6103723"/>
            <a:ext cx="32131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Arial"/>
                <a:cs typeface="Arial"/>
              </a:rPr>
              <a:t>10</a:t>
            </a:fld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512188"/>
            <a:ext cx="4813935" cy="2037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Arial"/>
                <a:cs typeface="Arial"/>
              </a:rPr>
              <a:t>We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explored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visualizing 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relationship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between 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flight 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number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Site,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site, </a:t>
            </a:r>
            <a:r>
              <a:rPr sz="2200" spc="-125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rate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each 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orbit 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type, 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flight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number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orbit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type,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the 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yearly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trend.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56305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265" dirty="0"/>
              <a:t>EDA </a:t>
            </a:r>
            <a:r>
              <a:rPr sz="3700" spc="5" dirty="0"/>
              <a:t>with </a:t>
            </a:r>
            <a:r>
              <a:rPr sz="3700" spc="-114" dirty="0"/>
              <a:t>Data</a:t>
            </a:r>
            <a:r>
              <a:rPr sz="3700" spc="-254" dirty="0"/>
              <a:t> </a:t>
            </a:r>
            <a:r>
              <a:rPr sz="3700" spc="-70" dirty="0"/>
              <a:t>Visualization</a:t>
            </a:r>
            <a:endParaRPr sz="3700"/>
          </a:p>
        </p:txBody>
      </p:sp>
      <p:sp>
        <p:nvSpPr>
          <p:cNvPr id="4" name="object 4"/>
          <p:cNvSpPr txBox="1"/>
          <p:nvPr/>
        </p:nvSpPr>
        <p:spPr>
          <a:xfrm>
            <a:off x="6175628" y="4591303"/>
            <a:ext cx="5203825" cy="17049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29591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link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notebook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2200" spc="-55" dirty="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lang="en-IN" sz="2200" spc="-25" dirty="0" smtClean="0">
                <a:solidFill>
                  <a:srgbClr val="1C7CDB"/>
                </a:solidFill>
                <a:latin typeface="Arial"/>
                <a:cs typeface="Arial"/>
              </a:rPr>
              <a:t>https://github.com/kinsukghatak/IBM_DS_Couresera_Notebooks/blob/main/jupyter-labs-eda-dataviz%20(1).ipynb</a:t>
            </a:r>
            <a:r>
              <a:rPr sz="1600" spc="65" dirty="0" smtClean="0">
                <a:solidFill>
                  <a:srgbClr val="1C7CDB"/>
                </a:solidFill>
                <a:latin typeface="Arial"/>
                <a:cs typeface="Arial"/>
              </a:rPr>
              <a:t>11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9619" y="3669791"/>
            <a:ext cx="5001768" cy="2756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96000" y="1495044"/>
            <a:ext cx="5189220" cy="29657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413510"/>
            <a:ext cx="9271000" cy="500842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762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Arial"/>
                <a:cs typeface="Arial"/>
              </a:rPr>
              <a:t>We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loaded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155" dirty="0">
                <a:solidFill>
                  <a:srgbClr val="292929"/>
                </a:solidFill>
                <a:latin typeface="Arial"/>
                <a:cs typeface="Arial"/>
              </a:rPr>
              <a:t>SpaceX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dataset 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into </a:t>
            </a:r>
            <a:r>
              <a:rPr sz="2200" spc="-150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2200" spc="-100" dirty="0">
                <a:solidFill>
                  <a:srgbClr val="292929"/>
                </a:solidFill>
                <a:latin typeface="Arial"/>
                <a:cs typeface="Arial"/>
              </a:rPr>
              <a:t>PostgreSQL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database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without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leaving 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jupyter</a:t>
            </a:r>
            <a:r>
              <a:rPr sz="2200" spc="1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notebook.</a:t>
            </a:r>
            <a:endParaRPr sz="2200" dirty="0">
              <a:latin typeface="Arial"/>
              <a:cs typeface="Arial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Arial"/>
                <a:cs typeface="Arial"/>
              </a:rPr>
              <a:t>We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applied </a:t>
            </a:r>
            <a:r>
              <a:rPr sz="2200" spc="-160" dirty="0">
                <a:solidFill>
                  <a:srgbClr val="292929"/>
                </a:solidFill>
                <a:latin typeface="Arial"/>
                <a:cs typeface="Arial"/>
              </a:rPr>
              <a:t>EDA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with </a:t>
            </a:r>
            <a:r>
              <a:rPr sz="2200" spc="-200" dirty="0">
                <a:solidFill>
                  <a:srgbClr val="292929"/>
                </a:solidFill>
                <a:latin typeface="Arial"/>
                <a:cs typeface="Arial"/>
              </a:rPr>
              <a:t>SQL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get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insight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from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data. </a:t>
            </a:r>
            <a:r>
              <a:rPr sz="2200" spc="-210" dirty="0">
                <a:solidFill>
                  <a:srgbClr val="292929"/>
                </a:solidFill>
                <a:latin typeface="Arial"/>
                <a:cs typeface="Arial"/>
              </a:rPr>
              <a:t>We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wrote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queries 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to 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find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out for</a:t>
            </a:r>
            <a:r>
              <a:rPr sz="2200" spc="1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instance:</a:t>
            </a:r>
            <a:endParaRPr sz="2200" dirty="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1425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110" dirty="0">
                <a:solidFill>
                  <a:srgbClr val="767070"/>
                </a:solidFill>
                <a:latin typeface="Arial"/>
                <a:cs typeface="Arial"/>
              </a:rPr>
              <a:t>The </a:t>
            </a:r>
            <a:r>
              <a:rPr sz="1700" spc="-90" dirty="0">
                <a:solidFill>
                  <a:srgbClr val="767070"/>
                </a:solidFill>
                <a:latin typeface="Arial"/>
                <a:cs typeface="Arial"/>
              </a:rPr>
              <a:t>names </a:t>
            </a:r>
            <a:r>
              <a:rPr sz="1700" dirty="0">
                <a:solidFill>
                  <a:srgbClr val="767070"/>
                </a:solidFill>
                <a:latin typeface="Arial"/>
                <a:cs typeface="Arial"/>
              </a:rPr>
              <a:t>of </a:t>
            </a:r>
            <a:r>
              <a:rPr sz="1700" spc="-35" dirty="0">
                <a:solidFill>
                  <a:srgbClr val="767070"/>
                </a:solidFill>
                <a:latin typeface="Arial"/>
                <a:cs typeface="Arial"/>
              </a:rPr>
              <a:t>unique </a:t>
            </a:r>
            <a:r>
              <a:rPr sz="1700" spc="-55" dirty="0">
                <a:solidFill>
                  <a:srgbClr val="767070"/>
                </a:solidFill>
                <a:latin typeface="Arial"/>
                <a:cs typeface="Arial"/>
              </a:rPr>
              <a:t>launch </a:t>
            </a:r>
            <a:r>
              <a:rPr sz="1700" spc="-40" dirty="0">
                <a:solidFill>
                  <a:srgbClr val="767070"/>
                </a:solidFill>
                <a:latin typeface="Arial"/>
                <a:cs typeface="Arial"/>
              </a:rPr>
              <a:t>sites </a:t>
            </a:r>
            <a:r>
              <a:rPr sz="1700" spc="-10" dirty="0">
                <a:solidFill>
                  <a:srgbClr val="767070"/>
                </a:solidFill>
                <a:latin typeface="Arial"/>
                <a:cs typeface="Arial"/>
              </a:rPr>
              <a:t>in </a:t>
            </a:r>
            <a:r>
              <a:rPr sz="1700" spc="-25" dirty="0">
                <a:solidFill>
                  <a:srgbClr val="767070"/>
                </a:solidFill>
                <a:latin typeface="Arial"/>
                <a:cs typeface="Arial"/>
              </a:rPr>
              <a:t>the </a:t>
            </a:r>
            <a:r>
              <a:rPr sz="1700" spc="-80" dirty="0">
                <a:solidFill>
                  <a:srgbClr val="767070"/>
                </a:solidFill>
                <a:latin typeface="Arial"/>
                <a:cs typeface="Arial"/>
              </a:rPr>
              <a:t>space</a:t>
            </a:r>
            <a:r>
              <a:rPr sz="1700" spc="-65" dirty="0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sz="1700" spc="-50" dirty="0">
                <a:solidFill>
                  <a:srgbClr val="767070"/>
                </a:solidFill>
                <a:latin typeface="Arial"/>
                <a:cs typeface="Arial"/>
              </a:rPr>
              <a:t>mission.</a:t>
            </a:r>
            <a:endParaRPr sz="1700" dirty="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1405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110" dirty="0">
                <a:solidFill>
                  <a:srgbClr val="767070"/>
                </a:solidFill>
                <a:latin typeface="Arial"/>
                <a:cs typeface="Arial"/>
              </a:rPr>
              <a:t>The </a:t>
            </a:r>
            <a:r>
              <a:rPr sz="1700" spc="10" dirty="0">
                <a:solidFill>
                  <a:srgbClr val="767070"/>
                </a:solidFill>
                <a:latin typeface="Arial"/>
                <a:cs typeface="Arial"/>
              </a:rPr>
              <a:t>total </a:t>
            </a:r>
            <a:r>
              <a:rPr sz="1700" spc="-40" dirty="0">
                <a:solidFill>
                  <a:srgbClr val="767070"/>
                </a:solidFill>
                <a:latin typeface="Arial"/>
                <a:cs typeface="Arial"/>
              </a:rPr>
              <a:t>payload </a:t>
            </a:r>
            <a:r>
              <a:rPr sz="1700" spc="-100" dirty="0">
                <a:solidFill>
                  <a:srgbClr val="767070"/>
                </a:solidFill>
                <a:latin typeface="Arial"/>
                <a:cs typeface="Arial"/>
              </a:rPr>
              <a:t>mass </a:t>
            </a:r>
            <a:r>
              <a:rPr sz="1700" spc="-40" dirty="0">
                <a:solidFill>
                  <a:srgbClr val="767070"/>
                </a:solidFill>
                <a:latin typeface="Arial"/>
                <a:cs typeface="Arial"/>
              </a:rPr>
              <a:t>carried </a:t>
            </a:r>
            <a:r>
              <a:rPr sz="1700" spc="-30" dirty="0">
                <a:solidFill>
                  <a:srgbClr val="767070"/>
                </a:solidFill>
                <a:latin typeface="Arial"/>
                <a:cs typeface="Arial"/>
              </a:rPr>
              <a:t>by boosters </a:t>
            </a:r>
            <a:r>
              <a:rPr sz="1700" spc="-55" dirty="0">
                <a:solidFill>
                  <a:srgbClr val="767070"/>
                </a:solidFill>
                <a:latin typeface="Arial"/>
                <a:cs typeface="Arial"/>
              </a:rPr>
              <a:t>launched </a:t>
            </a:r>
            <a:r>
              <a:rPr sz="1700" spc="-30" dirty="0">
                <a:solidFill>
                  <a:srgbClr val="767070"/>
                </a:solidFill>
                <a:latin typeface="Arial"/>
                <a:cs typeface="Arial"/>
              </a:rPr>
              <a:t>by </a:t>
            </a:r>
            <a:r>
              <a:rPr sz="1700" spc="-120" dirty="0">
                <a:solidFill>
                  <a:srgbClr val="767070"/>
                </a:solidFill>
                <a:latin typeface="Arial"/>
                <a:cs typeface="Arial"/>
              </a:rPr>
              <a:t>NASA</a:t>
            </a:r>
            <a:r>
              <a:rPr sz="1700" spc="80" dirty="0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sz="1700" spc="-190" dirty="0">
                <a:solidFill>
                  <a:srgbClr val="767070"/>
                </a:solidFill>
                <a:latin typeface="Arial"/>
                <a:cs typeface="Arial"/>
              </a:rPr>
              <a:t>(CRS)</a:t>
            </a:r>
            <a:endParaRPr sz="1700" dirty="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1400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110" dirty="0">
                <a:solidFill>
                  <a:srgbClr val="767070"/>
                </a:solidFill>
                <a:latin typeface="Arial"/>
                <a:cs typeface="Arial"/>
              </a:rPr>
              <a:t>The </a:t>
            </a:r>
            <a:r>
              <a:rPr sz="1700" spc="-60" dirty="0">
                <a:solidFill>
                  <a:srgbClr val="767070"/>
                </a:solidFill>
                <a:latin typeface="Arial"/>
                <a:cs typeface="Arial"/>
              </a:rPr>
              <a:t>average </a:t>
            </a:r>
            <a:r>
              <a:rPr sz="1700" spc="-40" dirty="0">
                <a:solidFill>
                  <a:srgbClr val="767070"/>
                </a:solidFill>
                <a:latin typeface="Arial"/>
                <a:cs typeface="Arial"/>
              </a:rPr>
              <a:t>payload </a:t>
            </a:r>
            <a:r>
              <a:rPr sz="1700" spc="-100" dirty="0">
                <a:solidFill>
                  <a:srgbClr val="767070"/>
                </a:solidFill>
                <a:latin typeface="Arial"/>
                <a:cs typeface="Arial"/>
              </a:rPr>
              <a:t>mass </a:t>
            </a:r>
            <a:r>
              <a:rPr sz="1700" spc="-40" dirty="0">
                <a:solidFill>
                  <a:srgbClr val="767070"/>
                </a:solidFill>
                <a:latin typeface="Arial"/>
                <a:cs typeface="Arial"/>
              </a:rPr>
              <a:t>carried </a:t>
            </a:r>
            <a:r>
              <a:rPr sz="1700" spc="-30" dirty="0">
                <a:solidFill>
                  <a:srgbClr val="767070"/>
                </a:solidFill>
                <a:latin typeface="Arial"/>
                <a:cs typeface="Arial"/>
              </a:rPr>
              <a:t>by </a:t>
            </a:r>
            <a:r>
              <a:rPr sz="1700" spc="-15" dirty="0">
                <a:solidFill>
                  <a:srgbClr val="767070"/>
                </a:solidFill>
                <a:latin typeface="Arial"/>
                <a:cs typeface="Arial"/>
              </a:rPr>
              <a:t>booster </a:t>
            </a:r>
            <a:r>
              <a:rPr sz="1700" spc="-40" dirty="0">
                <a:solidFill>
                  <a:srgbClr val="767070"/>
                </a:solidFill>
                <a:latin typeface="Arial"/>
                <a:cs typeface="Arial"/>
              </a:rPr>
              <a:t>version </a:t>
            </a:r>
            <a:r>
              <a:rPr sz="1700" spc="-35" dirty="0">
                <a:solidFill>
                  <a:srgbClr val="767070"/>
                </a:solidFill>
                <a:latin typeface="Arial"/>
                <a:cs typeface="Arial"/>
              </a:rPr>
              <a:t>F9</a:t>
            </a:r>
            <a:r>
              <a:rPr sz="1700" spc="30" dirty="0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sz="1700" spc="5" dirty="0">
                <a:solidFill>
                  <a:srgbClr val="767070"/>
                </a:solidFill>
                <a:latin typeface="Arial"/>
                <a:cs typeface="Arial"/>
              </a:rPr>
              <a:t>v1.1</a:t>
            </a:r>
            <a:endParaRPr sz="1700" dirty="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1395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110" dirty="0">
                <a:solidFill>
                  <a:srgbClr val="767070"/>
                </a:solidFill>
                <a:latin typeface="Arial"/>
                <a:cs typeface="Arial"/>
              </a:rPr>
              <a:t>The </a:t>
            </a:r>
            <a:r>
              <a:rPr sz="1700" spc="10" dirty="0">
                <a:solidFill>
                  <a:srgbClr val="767070"/>
                </a:solidFill>
                <a:latin typeface="Arial"/>
                <a:cs typeface="Arial"/>
              </a:rPr>
              <a:t>total </a:t>
            </a:r>
            <a:r>
              <a:rPr sz="1700" spc="-40" dirty="0">
                <a:solidFill>
                  <a:srgbClr val="767070"/>
                </a:solidFill>
                <a:latin typeface="Arial"/>
                <a:cs typeface="Arial"/>
              </a:rPr>
              <a:t>number </a:t>
            </a:r>
            <a:r>
              <a:rPr sz="1700" spc="-5" dirty="0">
                <a:solidFill>
                  <a:srgbClr val="767070"/>
                </a:solidFill>
                <a:latin typeface="Arial"/>
                <a:cs typeface="Arial"/>
              </a:rPr>
              <a:t>of </a:t>
            </a:r>
            <a:r>
              <a:rPr sz="1700" spc="-70" dirty="0">
                <a:solidFill>
                  <a:srgbClr val="767070"/>
                </a:solidFill>
                <a:latin typeface="Arial"/>
                <a:cs typeface="Arial"/>
              </a:rPr>
              <a:t>successful </a:t>
            </a:r>
            <a:r>
              <a:rPr sz="1700" spc="-50" dirty="0">
                <a:solidFill>
                  <a:srgbClr val="767070"/>
                </a:solidFill>
                <a:latin typeface="Arial"/>
                <a:cs typeface="Arial"/>
              </a:rPr>
              <a:t>and </a:t>
            </a:r>
            <a:r>
              <a:rPr sz="1700" spc="-25" dirty="0">
                <a:solidFill>
                  <a:srgbClr val="767070"/>
                </a:solidFill>
                <a:latin typeface="Arial"/>
                <a:cs typeface="Arial"/>
              </a:rPr>
              <a:t>failure </a:t>
            </a:r>
            <a:r>
              <a:rPr sz="1700" spc="-45" dirty="0">
                <a:solidFill>
                  <a:srgbClr val="767070"/>
                </a:solidFill>
                <a:latin typeface="Arial"/>
                <a:cs typeface="Arial"/>
              </a:rPr>
              <a:t>mission</a:t>
            </a:r>
            <a:r>
              <a:rPr sz="1700" spc="235" dirty="0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sz="1700" spc="-50" dirty="0">
                <a:solidFill>
                  <a:srgbClr val="767070"/>
                </a:solidFill>
                <a:latin typeface="Arial"/>
                <a:cs typeface="Arial"/>
              </a:rPr>
              <a:t>outcomes</a:t>
            </a:r>
            <a:endParaRPr sz="1700" dirty="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1405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110" dirty="0">
                <a:solidFill>
                  <a:srgbClr val="767070"/>
                </a:solidFill>
                <a:latin typeface="Arial"/>
                <a:cs typeface="Arial"/>
              </a:rPr>
              <a:t>The</a:t>
            </a:r>
            <a:r>
              <a:rPr sz="1700" spc="25" dirty="0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Arial"/>
                <a:cs typeface="Arial"/>
              </a:rPr>
              <a:t>failed</a:t>
            </a:r>
            <a:r>
              <a:rPr sz="1700" spc="40" dirty="0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sz="1700" spc="-20" dirty="0">
                <a:solidFill>
                  <a:srgbClr val="767070"/>
                </a:solidFill>
                <a:latin typeface="Arial"/>
                <a:cs typeface="Arial"/>
              </a:rPr>
              <a:t>landing</a:t>
            </a:r>
            <a:r>
              <a:rPr sz="1700" spc="55" dirty="0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sz="1700" spc="-50" dirty="0">
                <a:solidFill>
                  <a:srgbClr val="767070"/>
                </a:solidFill>
                <a:latin typeface="Arial"/>
                <a:cs typeface="Arial"/>
              </a:rPr>
              <a:t>outcomes</a:t>
            </a:r>
            <a:r>
              <a:rPr sz="1700" spc="40" dirty="0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767070"/>
                </a:solidFill>
                <a:latin typeface="Arial"/>
                <a:cs typeface="Arial"/>
              </a:rPr>
              <a:t>in</a:t>
            </a:r>
            <a:r>
              <a:rPr sz="1700" spc="40" dirty="0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Arial"/>
                <a:cs typeface="Arial"/>
              </a:rPr>
              <a:t>drone</a:t>
            </a:r>
            <a:r>
              <a:rPr sz="1700" spc="40" dirty="0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sz="1700" spc="-45" dirty="0">
                <a:solidFill>
                  <a:srgbClr val="767070"/>
                </a:solidFill>
                <a:latin typeface="Arial"/>
                <a:cs typeface="Arial"/>
              </a:rPr>
              <a:t>ship,</a:t>
            </a:r>
            <a:r>
              <a:rPr sz="1700" spc="50" dirty="0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767070"/>
                </a:solidFill>
                <a:latin typeface="Arial"/>
                <a:cs typeface="Arial"/>
              </a:rPr>
              <a:t>their</a:t>
            </a:r>
            <a:r>
              <a:rPr sz="1700" spc="40" dirty="0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sz="1700" spc="-15" dirty="0">
                <a:solidFill>
                  <a:srgbClr val="767070"/>
                </a:solidFill>
                <a:latin typeface="Arial"/>
                <a:cs typeface="Arial"/>
              </a:rPr>
              <a:t>booster</a:t>
            </a:r>
            <a:r>
              <a:rPr sz="1700" spc="45" dirty="0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Arial"/>
                <a:cs typeface="Arial"/>
              </a:rPr>
              <a:t>version</a:t>
            </a:r>
            <a:r>
              <a:rPr sz="1700" spc="40" dirty="0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sz="1700" spc="-50" dirty="0">
                <a:solidFill>
                  <a:srgbClr val="767070"/>
                </a:solidFill>
                <a:latin typeface="Arial"/>
                <a:cs typeface="Arial"/>
              </a:rPr>
              <a:t>and</a:t>
            </a:r>
            <a:r>
              <a:rPr sz="1700" spc="45" dirty="0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sz="1700" spc="-55" dirty="0">
                <a:solidFill>
                  <a:srgbClr val="767070"/>
                </a:solidFill>
                <a:latin typeface="Arial"/>
                <a:cs typeface="Arial"/>
              </a:rPr>
              <a:t>launch</a:t>
            </a:r>
            <a:r>
              <a:rPr sz="1700" spc="35" dirty="0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Arial"/>
                <a:cs typeface="Arial"/>
              </a:rPr>
              <a:t>site</a:t>
            </a:r>
            <a:r>
              <a:rPr sz="1700" spc="45" dirty="0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sz="1700" spc="-90" dirty="0" smtClean="0">
                <a:solidFill>
                  <a:srgbClr val="767070"/>
                </a:solidFill>
                <a:latin typeface="Arial"/>
                <a:cs typeface="Arial"/>
              </a:rPr>
              <a:t>names.</a:t>
            </a:r>
            <a:endParaRPr lang="en-IN" sz="1700" dirty="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1405"/>
              </a:spcBef>
              <a:buChar char="-"/>
              <a:tabLst>
                <a:tab pos="697865" algn="l"/>
                <a:tab pos="699135" algn="l"/>
              </a:tabLst>
            </a:pPr>
            <a:r>
              <a:rPr sz="2200" spc="-145" dirty="0" smtClean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link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notebook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lang="en-IN" sz="2400" spc="-25" dirty="0" smtClean="0">
                <a:solidFill>
                  <a:srgbClr val="1C7CDB"/>
                </a:solidFill>
              </a:rPr>
              <a:t>https://github.com/kinsukghatak/IBM_DS_Couresera_Notebooks/blob/main/jupyter-labs-eda-sql-coursera_capstone.ipynb</a:t>
            </a:r>
            <a:endParaRPr lang="en-IN" sz="2400" spc="-65" dirty="0">
              <a:solidFill>
                <a:srgbClr val="1C7CDB"/>
              </a:solidFill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12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28346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265" dirty="0"/>
              <a:t>EDA </a:t>
            </a:r>
            <a:r>
              <a:rPr sz="3700" spc="5" dirty="0"/>
              <a:t>with</a:t>
            </a:r>
            <a:r>
              <a:rPr sz="3700" spc="-385" dirty="0"/>
              <a:t> </a:t>
            </a:r>
            <a:r>
              <a:rPr sz="3700" spc="-330" dirty="0"/>
              <a:t>SQL</a:t>
            </a:r>
            <a:endParaRPr sz="3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523746"/>
            <a:ext cx="10274300" cy="41490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Char char="•"/>
              <a:tabLst>
                <a:tab pos="241300" algn="l"/>
                <a:tab pos="241935" algn="l"/>
              </a:tabLst>
            </a:pPr>
            <a:r>
              <a:rPr sz="2200" spc="-210" dirty="0">
                <a:solidFill>
                  <a:srgbClr val="292929"/>
                </a:solidFill>
                <a:latin typeface="Arial"/>
                <a:cs typeface="Arial"/>
              </a:rPr>
              <a:t>We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marked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all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sites,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added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map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objects</a:t>
            </a:r>
            <a:r>
              <a:rPr sz="22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Arial"/>
                <a:cs typeface="Arial"/>
              </a:rPr>
              <a:t>such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Arial"/>
                <a:cs typeface="Arial"/>
              </a:rPr>
              <a:t>as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markers,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circles,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lines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mark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or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failure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each</a:t>
            </a:r>
            <a:r>
              <a:rPr sz="2200" spc="1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site on the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folium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map.</a:t>
            </a:r>
            <a:endParaRPr sz="2200">
              <a:latin typeface="Arial"/>
              <a:cs typeface="Arial"/>
            </a:endParaRPr>
          </a:p>
          <a:p>
            <a:pPr marL="241300" marR="57150" indent="-229235">
              <a:lnSpc>
                <a:spcPct val="100000"/>
              </a:lnSpc>
              <a:spcBef>
                <a:spcPts val="1405"/>
              </a:spcBef>
              <a:buChar char="•"/>
              <a:tabLst>
                <a:tab pos="241300" algn="l"/>
                <a:tab pos="241935" algn="l"/>
              </a:tabLst>
            </a:pPr>
            <a:r>
              <a:rPr sz="2200" spc="-210" dirty="0">
                <a:solidFill>
                  <a:srgbClr val="292929"/>
                </a:solidFill>
                <a:latin typeface="Arial"/>
                <a:cs typeface="Arial"/>
              </a:rPr>
              <a:t>We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assigned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feature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outcomes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(failure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or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success)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class </a:t>
            </a:r>
            <a:r>
              <a:rPr sz="2200" spc="100" dirty="0">
                <a:solidFill>
                  <a:srgbClr val="292929"/>
                </a:solidFill>
                <a:latin typeface="Arial"/>
                <a:cs typeface="Arial"/>
              </a:rPr>
              <a:t>0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1.i.e., </a:t>
            </a:r>
            <a:r>
              <a:rPr sz="2200" spc="100" dirty="0">
                <a:solidFill>
                  <a:srgbClr val="292929"/>
                </a:solidFill>
                <a:latin typeface="Arial"/>
                <a:cs typeface="Arial"/>
              </a:rPr>
              <a:t>0 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failure,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100" dirty="0">
                <a:solidFill>
                  <a:srgbClr val="292929"/>
                </a:solidFill>
                <a:latin typeface="Arial"/>
                <a:cs typeface="Arial"/>
              </a:rPr>
              <a:t>1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for</a:t>
            </a:r>
            <a:r>
              <a:rPr sz="2200" spc="229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Arial"/>
                <a:cs typeface="Arial"/>
              </a:rPr>
              <a:t>success.</a:t>
            </a:r>
            <a:endParaRPr sz="2200">
              <a:latin typeface="Arial"/>
              <a:cs typeface="Arial"/>
            </a:endParaRPr>
          </a:p>
          <a:p>
            <a:pPr marL="241300" marR="810895" indent="-229235">
              <a:lnSpc>
                <a:spcPct val="100000"/>
              </a:lnSpc>
              <a:spcBef>
                <a:spcPts val="1405"/>
              </a:spcBef>
              <a:buChar char="•"/>
              <a:tabLst>
                <a:tab pos="241300" algn="l"/>
                <a:tab pos="241935" algn="l"/>
              </a:tabLst>
            </a:pP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Using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the color-labeled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marker clusters,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we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identified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sites </a:t>
            </a:r>
            <a:r>
              <a:rPr sz="2200" spc="-100" dirty="0">
                <a:solidFill>
                  <a:srgbClr val="292929"/>
                </a:solidFill>
                <a:latin typeface="Arial"/>
                <a:cs typeface="Arial"/>
              </a:rPr>
              <a:t>have 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relatively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high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success</a:t>
            </a:r>
            <a:r>
              <a:rPr sz="2200" spc="2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rate.</a:t>
            </a:r>
            <a:endParaRPr sz="2200">
              <a:latin typeface="Arial"/>
              <a:cs typeface="Arial"/>
            </a:endParaRPr>
          </a:p>
          <a:p>
            <a:pPr marL="241300" marR="256540" indent="-229235">
              <a:lnSpc>
                <a:spcPct val="100000"/>
              </a:lnSpc>
              <a:spcBef>
                <a:spcPts val="1395"/>
              </a:spcBef>
              <a:buChar char="•"/>
              <a:tabLst>
                <a:tab pos="241300" algn="l"/>
                <a:tab pos="241935" algn="l"/>
              </a:tabLst>
            </a:pPr>
            <a:r>
              <a:rPr sz="2200" spc="-210" dirty="0">
                <a:solidFill>
                  <a:srgbClr val="292929"/>
                </a:solidFill>
                <a:latin typeface="Arial"/>
                <a:cs typeface="Arial"/>
              </a:rPr>
              <a:t>We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calculated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distances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between </a:t>
            </a:r>
            <a:r>
              <a:rPr sz="2200" spc="-150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site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its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proximities. </a:t>
            </a:r>
            <a:r>
              <a:rPr sz="2200" spc="-210" dirty="0">
                <a:solidFill>
                  <a:srgbClr val="292929"/>
                </a:solidFill>
                <a:latin typeface="Arial"/>
                <a:cs typeface="Arial"/>
              </a:rPr>
              <a:t>We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answered  </a:t>
            </a:r>
            <a:r>
              <a:rPr sz="2200" spc="-100" dirty="0">
                <a:solidFill>
                  <a:srgbClr val="292929"/>
                </a:solidFill>
                <a:latin typeface="Arial"/>
                <a:cs typeface="Arial"/>
              </a:rPr>
              <a:t>some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question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for</a:t>
            </a:r>
            <a:r>
              <a:rPr sz="2200" spc="2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instance:</a:t>
            </a:r>
            <a:endParaRPr sz="220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1430"/>
              </a:spcBef>
              <a:buChar char="-"/>
              <a:tabLst>
                <a:tab pos="698500" algn="l"/>
                <a:tab pos="699135" algn="l"/>
              </a:tabLst>
            </a:pPr>
            <a:r>
              <a:rPr sz="1800" spc="-55" dirty="0">
                <a:solidFill>
                  <a:srgbClr val="767070"/>
                </a:solidFill>
                <a:latin typeface="Arial"/>
                <a:cs typeface="Arial"/>
              </a:rPr>
              <a:t>Are </a:t>
            </a:r>
            <a:r>
              <a:rPr sz="1800" spc="-60" dirty="0">
                <a:solidFill>
                  <a:srgbClr val="767070"/>
                </a:solidFill>
                <a:latin typeface="Arial"/>
                <a:cs typeface="Arial"/>
              </a:rPr>
              <a:t>launch </a:t>
            </a:r>
            <a:r>
              <a:rPr sz="1800" spc="-45" dirty="0">
                <a:solidFill>
                  <a:srgbClr val="767070"/>
                </a:solidFill>
                <a:latin typeface="Arial"/>
                <a:cs typeface="Arial"/>
              </a:rPr>
              <a:t>sites </a:t>
            </a:r>
            <a:r>
              <a:rPr sz="1800" spc="-60" dirty="0">
                <a:solidFill>
                  <a:srgbClr val="767070"/>
                </a:solidFill>
                <a:latin typeface="Arial"/>
                <a:cs typeface="Arial"/>
              </a:rPr>
              <a:t>near </a:t>
            </a:r>
            <a:r>
              <a:rPr sz="1800" spc="-55" dirty="0">
                <a:solidFill>
                  <a:srgbClr val="767070"/>
                </a:solidFill>
                <a:latin typeface="Arial"/>
                <a:cs typeface="Arial"/>
              </a:rPr>
              <a:t>railways, </a:t>
            </a:r>
            <a:r>
              <a:rPr sz="1800" spc="-50" dirty="0">
                <a:solidFill>
                  <a:srgbClr val="767070"/>
                </a:solidFill>
                <a:latin typeface="Arial"/>
                <a:cs typeface="Arial"/>
              </a:rPr>
              <a:t>highways and</a:t>
            </a:r>
            <a:r>
              <a:rPr sz="1800" spc="70" dirty="0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767070"/>
                </a:solidFill>
                <a:latin typeface="Arial"/>
                <a:cs typeface="Arial"/>
              </a:rPr>
              <a:t>coastlines.</a:t>
            </a:r>
            <a:endParaRPr sz="180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1395"/>
              </a:spcBef>
              <a:buChar char="-"/>
              <a:tabLst>
                <a:tab pos="698500" algn="l"/>
                <a:tab pos="699135" algn="l"/>
              </a:tabLst>
            </a:pPr>
            <a:r>
              <a:rPr sz="1800" spc="-35" dirty="0">
                <a:solidFill>
                  <a:srgbClr val="767070"/>
                </a:solidFill>
                <a:latin typeface="Arial"/>
                <a:cs typeface="Arial"/>
              </a:rPr>
              <a:t>Do </a:t>
            </a:r>
            <a:r>
              <a:rPr sz="1800" spc="-60" dirty="0">
                <a:solidFill>
                  <a:srgbClr val="767070"/>
                </a:solidFill>
                <a:latin typeface="Arial"/>
                <a:cs typeface="Arial"/>
              </a:rPr>
              <a:t>launch </a:t>
            </a:r>
            <a:r>
              <a:rPr sz="1800" spc="-45" dirty="0">
                <a:solidFill>
                  <a:srgbClr val="767070"/>
                </a:solidFill>
                <a:latin typeface="Arial"/>
                <a:cs typeface="Arial"/>
              </a:rPr>
              <a:t>sites </a:t>
            </a:r>
            <a:r>
              <a:rPr sz="1800" spc="-60" dirty="0">
                <a:solidFill>
                  <a:srgbClr val="767070"/>
                </a:solidFill>
                <a:latin typeface="Arial"/>
                <a:cs typeface="Arial"/>
              </a:rPr>
              <a:t>keep </a:t>
            </a:r>
            <a:r>
              <a:rPr sz="1800" spc="-35" dirty="0">
                <a:solidFill>
                  <a:srgbClr val="767070"/>
                </a:solidFill>
                <a:latin typeface="Arial"/>
                <a:cs typeface="Arial"/>
              </a:rPr>
              <a:t>certain </a:t>
            </a:r>
            <a:r>
              <a:rPr sz="1800" spc="-50" dirty="0">
                <a:solidFill>
                  <a:srgbClr val="767070"/>
                </a:solidFill>
                <a:latin typeface="Arial"/>
                <a:cs typeface="Arial"/>
              </a:rPr>
              <a:t>distance </a:t>
            </a:r>
            <a:r>
              <a:rPr sz="1800" spc="-90" dirty="0">
                <a:solidFill>
                  <a:srgbClr val="767070"/>
                </a:solidFill>
                <a:latin typeface="Arial"/>
                <a:cs typeface="Arial"/>
              </a:rPr>
              <a:t>away</a:t>
            </a:r>
            <a:r>
              <a:rPr sz="1800" spc="160" dirty="0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767070"/>
                </a:solidFill>
                <a:latin typeface="Arial"/>
                <a:cs typeface="Arial"/>
              </a:rPr>
              <a:t>from </a:t>
            </a:r>
            <a:r>
              <a:rPr sz="1800" spc="-40" dirty="0">
                <a:solidFill>
                  <a:srgbClr val="767070"/>
                </a:solidFill>
                <a:latin typeface="Arial"/>
                <a:cs typeface="Arial"/>
              </a:rPr>
              <a:t>cities.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13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7350759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40" dirty="0"/>
              <a:t>Build </a:t>
            </a:r>
            <a:r>
              <a:rPr sz="3700" spc="-175" dirty="0"/>
              <a:t>an </a:t>
            </a:r>
            <a:r>
              <a:rPr sz="3700" spc="-80" dirty="0"/>
              <a:t>Interactive </a:t>
            </a:r>
            <a:r>
              <a:rPr sz="3700" spc="-140" dirty="0"/>
              <a:t>Map </a:t>
            </a:r>
            <a:r>
              <a:rPr sz="3700" spc="5" dirty="0"/>
              <a:t>with</a:t>
            </a:r>
            <a:r>
              <a:rPr sz="3700" spc="885" dirty="0"/>
              <a:t> </a:t>
            </a:r>
            <a:r>
              <a:rPr sz="3700" spc="-85" dirty="0"/>
              <a:t>Folium</a:t>
            </a:r>
            <a:endParaRPr sz="3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183" y="1663344"/>
            <a:ext cx="9515475" cy="310149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505"/>
              </a:spcBef>
              <a:buChar char="•"/>
              <a:tabLst>
                <a:tab pos="240665" algn="l"/>
                <a:tab pos="241935" algn="l"/>
              </a:tabLst>
            </a:pPr>
            <a:r>
              <a:rPr sz="2200" spc="-210" dirty="0">
                <a:solidFill>
                  <a:srgbClr val="292929"/>
                </a:solidFill>
                <a:latin typeface="Arial"/>
                <a:cs typeface="Arial"/>
              </a:rPr>
              <a:t>We 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built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an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interactive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dashboard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with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Plotly</a:t>
            </a:r>
            <a:r>
              <a:rPr sz="2200" spc="3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dash</a:t>
            </a:r>
            <a:endParaRPr sz="2200" dirty="0">
              <a:latin typeface="Arial"/>
              <a:cs typeface="Arial"/>
            </a:endParaRPr>
          </a:p>
          <a:p>
            <a:pPr marL="241300" indent="-229235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935" algn="l"/>
              </a:tabLst>
            </a:pPr>
            <a:r>
              <a:rPr sz="2200" spc="-210" dirty="0">
                <a:solidFill>
                  <a:srgbClr val="292929"/>
                </a:solidFill>
                <a:latin typeface="Arial"/>
                <a:cs typeface="Arial"/>
              </a:rPr>
              <a:t>We 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plotted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pie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charts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showing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total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2200" spc="-150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certain</a:t>
            </a:r>
            <a:r>
              <a:rPr sz="2200" spc="3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sites</a:t>
            </a:r>
            <a:endParaRPr sz="2200" dirty="0">
              <a:latin typeface="Arial"/>
              <a:cs typeface="Arial"/>
            </a:endParaRPr>
          </a:p>
          <a:p>
            <a:pPr marL="241300" marR="5080" indent="-229235">
              <a:lnSpc>
                <a:spcPct val="100000"/>
              </a:lnSpc>
              <a:spcBef>
                <a:spcPts val="1410"/>
              </a:spcBef>
              <a:buChar char="•"/>
              <a:tabLst>
                <a:tab pos="240665" algn="l"/>
                <a:tab pos="241935" algn="l"/>
              </a:tabLst>
            </a:pPr>
            <a:r>
              <a:rPr sz="2200" spc="-210" dirty="0">
                <a:solidFill>
                  <a:srgbClr val="292929"/>
                </a:solidFill>
                <a:latin typeface="Arial"/>
                <a:cs typeface="Arial"/>
              </a:rPr>
              <a:t>We 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plotted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scatter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graph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showing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relationship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with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Outcome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Payload  </a:t>
            </a:r>
            <a:r>
              <a:rPr sz="2200" spc="-140" dirty="0">
                <a:solidFill>
                  <a:srgbClr val="292929"/>
                </a:solidFill>
                <a:latin typeface="Arial"/>
                <a:cs typeface="Arial"/>
              </a:rPr>
              <a:t>Mass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(Kg)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different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booster</a:t>
            </a:r>
            <a:r>
              <a:rPr sz="2200" spc="-3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version.</a:t>
            </a:r>
            <a:endParaRPr sz="2200" dirty="0">
              <a:latin typeface="Arial"/>
              <a:cs typeface="Arial"/>
            </a:endParaRPr>
          </a:p>
          <a:p>
            <a:pPr marL="241300" indent="-229235">
              <a:lnSpc>
                <a:spcPct val="100000"/>
              </a:lnSpc>
              <a:spcBef>
                <a:spcPts val="1390"/>
              </a:spcBef>
              <a:buChar char="•"/>
              <a:tabLst>
                <a:tab pos="240665" algn="l"/>
                <a:tab pos="241935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link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notebook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is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lang="en-IN" sz="2200" spc="-40" dirty="0" smtClean="0">
                <a:solidFill>
                  <a:srgbClr val="1C7CDB"/>
                </a:solidFill>
                <a:latin typeface="Arial"/>
                <a:cs typeface="Arial"/>
              </a:rPr>
              <a:t>https://github.com/kinsukghatak/IBM_DS_Couresera_Notebooks/blob/main/Plotly_Dash_IBM_DS.ipynb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14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14311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40" dirty="0"/>
              <a:t>Build </a:t>
            </a:r>
            <a:r>
              <a:rPr sz="3700" spc="-250" dirty="0"/>
              <a:t>a </a:t>
            </a:r>
            <a:r>
              <a:rPr sz="3700" spc="-100" dirty="0"/>
              <a:t>Dashboard </a:t>
            </a:r>
            <a:r>
              <a:rPr sz="3700" spc="5" dirty="0"/>
              <a:t>with </a:t>
            </a:r>
            <a:r>
              <a:rPr sz="3700" spc="-45" dirty="0"/>
              <a:t>Plotly</a:t>
            </a:r>
            <a:r>
              <a:rPr sz="3700" spc="55" dirty="0"/>
              <a:t> </a:t>
            </a:r>
            <a:r>
              <a:rPr sz="3700" spc="-180" dirty="0"/>
              <a:t>Dash</a:t>
            </a:r>
            <a:endParaRPr sz="37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9444355" cy="41158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Arial"/>
                <a:cs typeface="Arial"/>
              </a:rPr>
              <a:t>We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loaded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using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numpy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pandas,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transformed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data, 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split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our 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into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training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2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testing.</a:t>
            </a:r>
            <a:endParaRPr sz="2200" dirty="0">
              <a:latin typeface="Arial"/>
              <a:cs typeface="Arial"/>
            </a:endParaRPr>
          </a:p>
          <a:p>
            <a:pPr marL="241300" marR="1878964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Arial"/>
                <a:cs typeface="Arial"/>
              </a:rPr>
              <a:t>We 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built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different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machine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learning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models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tune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different 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hyperparameters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using</a:t>
            </a:r>
            <a:r>
              <a:rPr sz="2200" spc="1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GridSearchCV.</a:t>
            </a:r>
            <a:endParaRPr sz="2200" dirty="0">
              <a:latin typeface="Arial"/>
              <a:cs typeface="Arial"/>
            </a:endParaRPr>
          </a:p>
          <a:p>
            <a:pPr marL="241300" marR="469265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Arial"/>
                <a:cs typeface="Arial"/>
              </a:rPr>
              <a:t>We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used </a:t>
            </a:r>
            <a:r>
              <a:rPr sz="2200" spc="-110" dirty="0">
                <a:solidFill>
                  <a:srgbClr val="292929"/>
                </a:solidFill>
                <a:latin typeface="Arial"/>
                <a:cs typeface="Arial"/>
              </a:rPr>
              <a:t>accuracy </a:t>
            </a:r>
            <a:r>
              <a:rPr sz="2200" spc="-150" dirty="0">
                <a:solidFill>
                  <a:srgbClr val="292929"/>
                </a:solidFill>
                <a:latin typeface="Arial"/>
                <a:cs typeface="Arial"/>
              </a:rPr>
              <a:t>as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metric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our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model,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improved the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model using 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feature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engineering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algorithm</a:t>
            </a:r>
            <a:r>
              <a:rPr sz="2200" spc="3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tuning.</a:t>
            </a:r>
            <a:endParaRPr sz="22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Arial"/>
                <a:cs typeface="Arial"/>
              </a:rPr>
              <a:t>We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found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best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performing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classification</a:t>
            </a:r>
            <a:r>
              <a:rPr sz="2200" spc="2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model.</a:t>
            </a:r>
            <a:endParaRPr sz="2200" dirty="0">
              <a:latin typeface="Arial"/>
              <a:cs typeface="Arial"/>
            </a:endParaRPr>
          </a:p>
          <a:p>
            <a:pPr marL="241300" marR="339725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link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notebook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lang="en-IN" sz="2200" spc="-40" dirty="0" smtClean="0">
                <a:solidFill>
                  <a:srgbClr val="1C7CDB"/>
                </a:solidFill>
                <a:latin typeface="Arial"/>
                <a:cs typeface="Arial"/>
              </a:rPr>
              <a:t>https://github.com/kinsukghatak/IBM_DS_Couresera_Notebooks/blob/main/SpaceX_Machine%20Learning%20Prediction_Part_5%20(1).ipynb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15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67500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80" dirty="0"/>
              <a:t>Predictive </a:t>
            </a:r>
            <a:r>
              <a:rPr sz="3700" spc="-125" dirty="0"/>
              <a:t>Analysis</a:t>
            </a:r>
            <a:r>
              <a:rPr sz="3700" spc="225" dirty="0"/>
              <a:t> </a:t>
            </a:r>
            <a:r>
              <a:rPr sz="3700" spc="-114" dirty="0"/>
              <a:t>(Classification)</a:t>
            </a:r>
            <a:endParaRPr sz="3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988" y="1645056"/>
            <a:ext cx="5121275" cy="156654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Exploratory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analysis</a:t>
            </a:r>
            <a:r>
              <a:rPr sz="2200" spc="2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results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Interactive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analytics demo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2200" spc="4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screenshots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1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Predictive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analysis</a:t>
            </a:r>
            <a:r>
              <a:rPr sz="2200" spc="1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results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16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145351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65" dirty="0"/>
              <a:t>Results</a:t>
            </a:r>
            <a:endParaRPr sz="37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723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Arial"/>
                <a:cs typeface="Arial"/>
              </a:rPr>
              <a:t>18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3762" y="2074291"/>
            <a:ext cx="1040447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From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plot,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we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found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that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the larger the 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flight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amount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at </a:t>
            </a:r>
            <a:r>
              <a:rPr sz="2200" spc="-150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site,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the greater  the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rate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at </a:t>
            </a:r>
            <a:r>
              <a:rPr sz="2200" spc="-150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2200" spc="-2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site.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602678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5" dirty="0"/>
              <a:t>Flight </a:t>
            </a:r>
            <a:r>
              <a:rPr sz="3700" spc="-120" dirty="0"/>
              <a:t>Number </a:t>
            </a:r>
            <a:r>
              <a:rPr sz="3700" spc="-180" dirty="0"/>
              <a:t>vs. </a:t>
            </a:r>
            <a:r>
              <a:rPr sz="3700" spc="-160" dirty="0"/>
              <a:t>Launch</a:t>
            </a:r>
            <a:r>
              <a:rPr sz="3700" spc="685" dirty="0"/>
              <a:t> </a:t>
            </a:r>
            <a:r>
              <a:rPr sz="3700" spc="-125" dirty="0"/>
              <a:t>Site</a:t>
            </a:r>
            <a:endParaRPr sz="3700"/>
          </a:p>
        </p:txBody>
      </p:sp>
      <p:sp>
        <p:nvSpPr>
          <p:cNvPr id="5" name="object 5"/>
          <p:cNvSpPr/>
          <p:nvPr/>
        </p:nvSpPr>
        <p:spPr>
          <a:xfrm>
            <a:off x="1205483" y="2953511"/>
            <a:ext cx="9677400" cy="25054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3943" y="1368678"/>
            <a:ext cx="2032000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z="3200" spc="-120" dirty="0"/>
              <a:t>Payload </a:t>
            </a:r>
            <a:r>
              <a:rPr sz="3200" spc="-155" dirty="0"/>
              <a:t>vs.  </a:t>
            </a:r>
            <a:r>
              <a:rPr sz="3200" spc="-135" dirty="0"/>
              <a:t>Launch</a:t>
            </a:r>
            <a:r>
              <a:rPr sz="3200" spc="15" dirty="0"/>
              <a:t> </a:t>
            </a:r>
            <a:r>
              <a:rPr sz="3200" spc="-105" dirty="0"/>
              <a:t>Site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4318565" y="766826"/>
            <a:ext cx="40640" cy="5411470"/>
          </a:xfrm>
          <a:custGeom>
            <a:avLst/>
            <a:gdLst/>
            <a:ahLst/>
            <a:cxnLst/>
            <a:rect l="l" t="t" r="r" b="b"/>
            <a:pathLst>
              <a:path w="40639" h="5411470">
                <a:moveTo>
                  <a:pt x="20219" y="-20637"/>
                </a:moveTo>
                <a:lnTo>
                  <a:pt x="20219" y="5432082"/>
                </a:lnTo>
              </a:path>
            </a:pathLst>
          </a:custGeom>
          <a:ln w="81713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19565" y="3179064"/>
            <a:ext cx="6778010" cy="23746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65919" y="1195220"/>
            <a:ext cx="6533425" cy="1581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068811" y="646490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19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2006" y="6080861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0" dirty="0">
                <a:solidFill>
                  <a:srgbClr val="1C7CDB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7640" y="1951126"/>
            <a:ext cx="2541905" cy="310578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5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Executive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Summary</a:t>
            </a:r>
            <a:endParaRPr sz="2200">
              <a:latin typeface="Arial"/>
              <a:cs typeface="Arial"/>
            </a:endParaRPr>
          </a:p>
          <a:p>
            <a:pPr marL="240665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Introduction</a:t>
            </a:r>
            <a:endParaRPr sz="2200">
              <a:latin typeface="Arial"/>
              <a:cs typeface="Arial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Methodology</a:t>
            </a:r>
            <a:endParaRPr sz="2200">
              <a:latin typeface="Arial"/>
              <a:cs typeface="Arial"/>
            </a:endParaRPr>
          </a:p>
          <a:p>
            <a:pPr marL="240665" indent="-228600">
              <a:lnSpc>
                <a:spcPct val="100000"/>
              </a:lnSpc>
              <a:spcBef>
                <a:spcPts val="13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Results</a:t>
            </a:r>
            <a:endParaRPr sz="2200">
              <a:latin typeface="Arial"/>
              <a:cs typeface="Arial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Conclusion</a:t>
            </a:r>
            <a:endParaRPr sz="2200">
              <a:latin typeface="Arial"/>
              <a:cs typeface="Arial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Appendix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14630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65" dirty="0"/>
              <a:t>Outline</a:t>
            </a:r>
            <a:endParaRPr sz="3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172" y="547573"/>
            <a:ext cx="53917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Success </a:t>
            </a:r>
            <a:r>
              <a:rPr spc="-204" dirty="0"/>
              <a:t>Rate </a:t>
            </a:r>
            <a:r>
              <a:rPr spc="-170" dirty="0"/>
              <a:t>vs. </a:t>
            </a:r>
            <a:r>
              <a:rPr spc="-5" dirty="0"/>
              <a:t>Orbit</a:t>
            </a:r>
            <a:r>
              <a:rPr spc="-660" dirty="0"/>
              <a:t> </a:t>
            </a:r>
            <a:r>
              <a:rPr spc="-185" dirty="0"/>
              <a:t>Type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2172" y="1766061"/>
            <a:ext cx="3550285" cy="126619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241300" marR="5080" indent="-229235">
              <a:lnSpc>
                <a:spcPct val="90000"/>
              </a:lnSpc>
              <a:spcBef>
                <a:spcPts val="359"/>
              </a:spcBef>
              <a:buChar char="•"/>
              <a:tabLst>
                <a:tab pos="241300" algn="l"/>
                <a:tab pos="241935" algn="l"/>
              </a:tabLst>
            </a:pPr>
            <a:r>
              <a:rPr sz="2200" spc="-75" dirty="0">
                <a:latin typeface="Arial"/>
                <a:cs typeface="Arial"/>
              </a:rPr>
              <a:t>From </a:t>
            </a:r>
            <a:r>
              <a:rPr sz="2200" spc="-35" dirty="0">
                <a:latin typeface="Arial"/>
                <a:cs typeface="Arial"/>
              </a:rPr>
              <a:t>the </a:t>
            </a:r>
            <a:r>
              <a:rPr sz="2200" spc="5" dirty="0">
                <a:latin typeface="Arial"/>
                <a:cs typeface="Arial"/>
              </a:rPr>
              <a:t>plot, </a:t>
            </a:r>
            <a:r>
              <a:rPr sz="2200" spc="-95" dirty="0">
                <a:latin typeface="Arial"/>
                <a:cs typeface="Arial"/>
              </a:rPr>
              <a:t>we </a:t>
            </a:r>
            <a:r>
              <a:rPr sz="2200" spc="-114" dirty="0">
                <a:latin typeface="Arial"/>
                <a:cs typeface="Arial"/>
              </a:rPr>
              <a:t>can </a:t>
            </a:r>
            <a:r>
              <a:rPr sz="2200" spc="-135" dirty="0">
                <a:latin typeface="Arial"/>
                <a:cs typeface="Arial"/>
              </a:rPr>
              <a:t>see  </a:t>
            </a:r>
            <a:r>
              <a:rPr sz="2200" spc="-10" dirty="0">
                <a:latin typeface="Arial"/>
                <a:cs typeface="Arial"/>
              </a:rPr>
              <a:t>that </a:t>
            </a:r>
            <a:r>
              <a:rPr sz="2200" spc="-120" dirty="0">
                <a:latin typeface="Arial"/>
                <a:cs typeface="Arial"/>
              </a:rPr>
              <a:t>ES-L1, </a:t>
            </a:r>
            <a:r>
              <a:rPr sz="2200" spc="-235" dirty="0">
                <a:latin typeface="Arial"/>
                <a:cs typeface="Arial"/>
              </a:rPr>
              <a:t>GEO, </a:t>
            </a:r>
            <a:r>
              <a:rPr sz="2200" spc="-190" dirty="0">
                <a:latin typeface="Arial"/>
                <a:cs typeface="Arial"/>
              </a:rPr>
              <a:t>HEO, </a:t>
            </a:r>
            <a:r>
              <a:rPr sz="2200" spc="-225" dirty="0">
                <a:latin typeface="Arial"/>
                <a:cs typeface="Arial"/>
              </a:rPr>
              <a:t>SSO,  </a:t>
            </a:r>
            <a:r>
              <a:rPr sz="2200" spc="-180" dirty="0">
                <a:latin typeface="Arial"/>
                <a:cs typeface="Arial"/>
              </a:rPr>
              <a:t>VLEO </a:t>
            </a:r>
            <a:r>
              <a:rPr sz="2200" spc="-65" dirty="0">
                <a:latin typeface="Arial"/>
                <a:cs typeface="Arial"/>
              </a:rPr>
              <a:t>had </a:t>
            </a:r>
            <a:r>
              <a:rPr sz="2200" spc="-35" dirty="0">
                <a:latin typeface="Arial"/>
                <a:cs typeface="Arial"/>
              </a:rPr>
              <a:t>the </a:t>
            </a:r>
            <a:r>
              <a:rPr sz="2200" spc="-45" dirty="0">
                <a:latin typeface="Arial"/>
                <a:cs typeface="Arial"/>
              </a:rPr>
              <a:t>most </a:t>
            </a:r>
            <a:r>
              <a:rPr sz="2200" spc="-125" dirty="0">
                <a:latin typeface="Arial"/>
                <a:cs typeface="Arial"/>
              </a:rPr>
              <a:t>success  </a:t>
            </a:r>
            <a:r>
              <a:rPr sz="2200" spc="-55" dirty="0">
                <a:latin typeface="Arial"/>
                <a:cs typeface="Arial"/>
              </a:rPr>
              <a:t>rate.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4" h="2018029">
                <a:moveTo>
                  <a:pt x="1014056" y="1370545"/>
                </a:moveTo>
                <a:lnTo>
                  <a:pt x="832510" y="1189012"/>
                </a:lnTo>
                <a:lnTo>
                  <a:pt x="1013460" y="1008888"/>
                </a:lnTo>
                <a:lnTo>
                  <a:pt x="0" y="0"/>
                </a:lnTo>
                <a:lnTo>
                  <a:pt x="0" y="2017776"/>
                </a:lnTo>
                <a:lnTo>
                  <a:pt x="488391" y="1531594"/>
                </a:lnTo>
                <a:lnTo>
                  <a:pt x="670699" y="1713890"/>
                </a:lnTo>
                <a:lnTo>
                  <a:pt x="1014056" y="1370545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32362" y="2275277"/>
            <a:ext cx="6484447" cy="3377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219307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20" h="1935480">
                <a:moveTo>
                  <a:pt x="972693" y="0"/>
                </a:moveTo>
                <a:lnTo>
                  <a:pt x="381" y="967740"/>
                </a:lnTo>
                <a:lnTo>
                  <a:pt x="177482" y="1144016"/>
                </a:lnTo>
                <a:lnTo>
                  <a:pt x="0" y="1321562"/>
                </a:lnTo>
                <a:lnTo>
                  <a:pt x="348615" y="1670177"/>
                </a:lnTo>
                <a:lnTo>
                  <a:pt x="526986" y="1491881"/>
                </a:lnTo>
                <a:lnTo>
                  <a:pt x="972693" y="1935480"/>
                </a:lnTo>
                <a:lnTo>
                  <a:pt x="972693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068811" y="646490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20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2086482"/>
            <a:ext cx="1021270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plot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below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shows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Flight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Number </a:t>
            </a:r>
            <a:r>
              <a:rPr sz="2200" spc="-110" dirty="0">
                <a:solidFill>
                  <a:srgbClr val="292929"/>
                </a:solidFill>
                <a:latin typeface="Arial"/>
                <a:cs typeface="Arial"/>
              </a:rPr>
              <a:t>vs.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Orbit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type. </a:t>
            </a:r>
            <a:r>
              <a:rPr sz="2200" spc="-210" dirty="0">
                <a:solidFill>
                  <a:srgbClr val="292929"/>
                </a:solidFill>
                <a:latin typeface="Arial"/>
                <a:cs typeface="Arial"/>
              </a:rPr>
              <a:t>We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observe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that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195" dirty="0">
                <a:solidFill>
                  <a:srgbClr val="292929"/>
                </a:solidFill>
                <a:latin typeface="Arial"/>
                <a:cs typeface="Arial"/>
              </a:rPr>
              <a:t>LEO 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orbit,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related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number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flights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whereas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254" dirty="0">
                <a:solidFill>
                  <a:srgbClr val="292929"/>
                </a:solidFill>
                <a:latin typeface="Arial"/>
                <a:cs typeface="Arial"/>
              </a:rPr>
              <a:t>GTO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orbit,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there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is 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no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relationship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between 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flight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number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orbit.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58197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5" dirty="0"/>
              <a:t>Flight </a:t>
            </a:r>
            <a:r>
              <a:rPr sz="3700" spc="-120" dirty="0"/>
              <a:t>Number </a:t>
            </a:r>
            <a:r>
              <a:rPr sz="3700" spc="-180" dirty="0"/>
              <a:t>vs. </a:t>
            </a:r>
            <a:r>
              <a:rPr sz="3700" spc="-5" dirty="0"/>
              <a:t>Orbit</a:t>
            </a:r>
            <a:r>
              <a:rPr sz="3700" spc="645" dirty="0"/>
              <a:t> </a:t>
            </a:r>
            <a:r>
              <a:rPr sz="3700" spc="-190" dirty="0"/>
              <a:t>Type</a:t>
            </a:r>
            <a:endParaRPr sz="3700"/>
          </a:p>
        </p:txBody>
      </p:sp>
      <p:sp>
        <p:nvSpPr>
          <p:cNvPr id="4" name="object 4"/>
          <p:cNvSpPr/>
          <p:nvPr/>
        </p:nvSpPr>
        <p:spPr>
          <a:xfrm>
            <a:off x="1342644" y="3529584"/>
            <a:ext cx="8263128" cy="21046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21</a:t>
            </a:fld>
            <a:endParaRPr spc="7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2074291"/>
            <a:ext cx="1000633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Arial"/>
                <a:cs typeface="Arial"/>
              </a:rPr>
              <a:t>We </a:t>
            </a: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can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observe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that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with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heavy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payloads,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landing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more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2200" spc="-175" dirty="0">
                <a:solidFill>
                  <a:srgbClr val="292929"/>
                </a:solidFill>
                <a:latin typeface="Arial"/>
                <a:cs typeface="Arial"/>
              </a:rPr>
              <a:t>PO,  </a:t>
            </a:r>
            <a:r>
              <a:rPr sz="2200" spc="-195" dirty="0">
                <a:solidFill>
                  <a:srgbClr val="292929"/>
                </a:solidFill>
                <a:latin typeface="Arial"/>
                <a:cs typeface="Arial"/>
              </a:rPr>
              <a:t>LEO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240" dirty="0">
                <a:solidFill>
                  <a:srgbClr val="292929"/>
                </a:solidFill>
                <a:latin typeface="Arial"/>
                <a:cs typeface="Arial"/>
              </a:rPr>
              <a:t>ISS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orbits.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453136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40" dirty="0"/>
              <a:t>Payload </a:t>
            </a:r>
            <a:r>
              <a:rPr sz="3700" spc="-180" dirty="0"/>
              <a:t>vs. </a:t>
            </a:r>
            <a:r>
              <a:rPr sz="3700" spc="-5" dirty="0"/>
              <a:t>Orbit</a:t>
            </a:r>
            <a:r>
              <a:rPr sz="3700" spc="545" dirty="0"/>
              <a:t> </a:t>
            </a:r>
            <a:r>
              <a:rPr sz="3700" spc="-190" dirty="0"/>
              <a:t>Type</a:t>
            </a:r>
            <a:endParaRPr sz="3700"/>
          </a:p>
        </p:txBody>
      </p:sp>
      <p:sp>
        <p:nvSpPr>
          <p:cNvPr id="4" name="object 4"/>
          <p:cNvSpPr/>
          <p:nvPr/>
        </p:nvSpPr>
        <p:spPr>
          <a:xfrm>
            <a:off x="1146047" y="3429000"/>
            <a:ext cx="9083040" cy="2095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22</a:t>
            </a:fld>
            <a:endParaRPr spc="7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172" y="547573"/>
            <a:ext cx="56489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Launch </a:t>
            </a:r>
            <a:r>
              <a:rPr spc="-240" dirty="0"/>
              <a:t>Success </a:t>
            </a:r>
            <a:r>
              <a:rPr spc="-145" dirty="0"/>
              <a:t>Yearly</a:t>
            </a:r>
            <a:r>
              <a:rPr spc="-170" dirty="0"/>
              <a:t> </a:t>
            </a:r>
            <a:r>
              <a:rPr spc="-130" dirty="0"/>
              <a:t>Trend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2172" y="1766061"/>
            <a:ext cx="3272790" cy="126619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241300" marR="5080" indent="-229235">
              <a:lnSpc>
                <a:spcPct val="90000"/>
              </a:lnSpc>
              <a:spcBef>
                <a:spcPts val="359"/>
              </a:spcBef>
              <a:buChar char="•"/>
              <a:tabLst>
                <a:tab pos="241300" algn="l"/>
                <a:tab pos="241935" algn="l"/>
              </a:tabLst>
            </a:pPr>
            <a:r>
              <a:rPr sz="2200" spc="-75" dirty="0">
                <a:latin typeface="Arial"/>
                <a:cs typeface="Arial"/>
              </a:rPr>
              <a:t>From </a:t>
            </a:r>
            <a:r>
              <a:rPr sz="2200" spc="-35" dirty="0">
                <a:latin typeface="Arial"/>
                <a:cs typeface="Arial"/>
              </a:rPr>
              <a:t>the </a:t>
            </a:r>
            <a:r>
              <a:rPr sz="2200" spc="5" dirty="0">
                <a:latin typeface="Arial"/>
                <a:cs typeface="Arial"/>
              </a:rPr>
              <a:t>plot, </a:t>
            </a:r>
            <a:r>
              <a:rPr sz="2200" spc="-95" dirty="0">
                <a:latin typeface="Arial"/>
                <a:cs typeface="Arial"/>
              </a:rPr>
              <a:t>we </a:t>
            </a:r>
            <a:r>
              <a:rPr sz="2200" spc="-114" dirty="0">
                <a:latin typeface="Arial"/>
                <a:cs typeface="Arial"/>
              </a:rPr>
              <a:t>can  </a:t>
            </a:r>
            <a:r>
              <a:rPr sz="2200" spc="-65" dirty="0">
                <a:latin typeface="Arial"/>
                <a:cs typeface="Arial"/>
              </a:rPr>
              <a:t>observe </a:t>
            </a:r>
            <a:r>
              <a:rPr sz="2200" spc="-10" dirty="0">
                <a:latin typeface="Arial"/>
                <a:cs typeface="Arial"/>
              </a:rPr>
              <a:t>that </a:t>
            </a:r>
            <a:r>
              <a:rPr sz="2200" spc="-130" dirty="0">
                <a:latin typeface="Arial"/>
                <a:cs typeface="Arial"/>
              </a:rPr>
              <a:t>success </a:t>
            </a:r>
            <a:r>
              <a:rPr sz="2200" spc="-45" dirty="0">
                <a:latin typeface="Arial"/>
                <a:cs typeface="Arial"/>
              </a:rPr>
              <a:t>rate  </a:t>
            </a:r>
            <a:r>
              <a:rPr sz="2200" spc="-90" dirty="0">
                <a:latin typeface="Arial"/>
                <a:cs typeface="Arial"/>
              </a:rPr>
              <a:t>since </a:t>
            </a:r>
            <a:r>
              <a:rPr sz="2200" spc="105" dirty="0">
                <a:latin typeface="Arial"/>
                <a:cs typeface="Arial"/>
              </a:rPr>
              <a:t>2013 </a:t>
            </a:r>
            <a:r>
              <a:rPr sz="2200" spc="-10" dirty="0">
                <a:latin typeface="Arial"/>
                <a:cs typeface="Arial"/>
              </a:rPr>
              <a:t>kept </a:t>
            </a:r>
            <a:r>
              <a:rPr sz="2200" spc="-35" dirty="0">
                <a:latin typeface="Arial"/>
                <a:cs typeface="Arial"/>
              </a:rPr>
              <a:t>on  </a:t>
            </a:r>
            <a:r>
              <a:rPr sz="2200" spc="-60" dirty="0">
                <a:latin typeface="Arial"/>
                <a:cs typeface="Arial"/>
              </a:rPr>
              <a:t>increasing </a:t>
            </a:r>
            <a:r>
              <a:rPr sz="2200" spc="45" dirty="0">
                <a:latin typeface="Arial"/>
                <a:cs typeface="Arial"/>
              </a:rPr>
              <a:t>till</a:t>
            </a:r>
            <a:r>
              <a:rPr sz="2200" spc="145" dirty="0">
                <a:latin typeface="Arial"/>
                <a:cs typeface="Arial"/>
              </a:rPr>
              <a:t> </a:t>
            </a:r>
            <a:r>
              <a:rPr sz="2200" spc="60" dirty="0">
                <a:latin typeface="Arial"/>
                <a:cs typeface="Arial"/>
              </a:rPr>
              <a:t>2020.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4" h="2018029">
                <a:moveTo>
                  <a:pt x="1014056" y="1370545"/>
                </a:moveTo>
                <a:lnTo>
                  <a:pt x="832510" y="1189012"/>
                </a:lnTo>
                <a:lnTo>
                  <a:pt x="1013460" y="1008888"/>
                </a:lnTo>
                <a:lnTo>
                  <a:pt x="0" y="0"/>
                </a:lnTo>
                <a:lnTo>
                  <a:pt x="0" y="2017776"/>
                </a:lnTo>
                <a:lnTo>
                  <a:pt x="488391" y="1531594"/>
                </a:lnTo>
                <a:lnTo>
                  <a:pt x="670699" y="1713890"/>
                </a:lnTo>
                <a:lnTo>
                  <a:pt x="1014056" y="1370545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19307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20" h="1935480">
                <a:moveTo>
                  <a:pt x="972693" y="0"/>
                </a:moveTo>
                <a:lnTo>
                  <a:pt x="381" y="967740"/>
                </a:lnTo>
                <a:lnTo>
                  <a:pt x="177482" y="1144016"/>
                </a:lnTo>
                <a:lnTo>
                  <a:pt x="0" y="1321562"/>
                </a:lnTo>
                <a:lnTo>
                  <a:pt x="348615" y="1670177"/>
                </a:lnTo>
                <a:lnTo>
                  <a:pt x="526986" y="1491881"/>
                </a:lnTo>
                <a:lnTo>
                  <a:pt x="972693" y="1935480"/>
                </a:lnTo>
                <a:lnTo>
                  <a:pt x="972693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47234" y="2000814"/>
            <a:ext cx="6199708" cy="35000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263630" y="646490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23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172" y="567385"/>
            <a:ext cx="449135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All </a:t>
            </a:r>
            <a:r>
              <a:rPr sz="3700" spc="-160" dirty="0"/>
              <a:t>Launch </a:t>
            </a:r>
            <a:r>
              <a:rPr sz="3700" spc="-120" dirty="0"/>
              <a:t>Site</a:t>
            </a:r>
            <a:r>
              <a:rPr sz="3700" spc="375" dirty="0"/>
              <a:t> </a:t>
            </a:r>
            <a:r>
              <a:rPr sz="3700" spc="-225" dirty="0"/>
              <a:t>Names</a:t>
            </a:r>
            <a:endParaRPr sz="3700"/>
          </a:p>
        </p:txBody>
      </p:sp>
      <p:sp>
        <p:nvSpPr>
          <p:cNvPr id="3" name="object 3"/>
          <p:cNvSpPr txBox="1"/>
          <p:nvPr/>
        </p:nvSpPr>
        <p:spPr>
          <a:xfrm>
            <a:off x="722172" y="1766061"/>
            <a:ext cx="3833495" cy="126619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241300" marR="5080" indent="-229235">
              <a:lnSpc>
                <a:spcPct val="90000"/>
              </a:lnSpc>
              <a:spcBef>
                <a:spcPts val="359"/>
              </a:spcBef>
              <a:buChar char="•"/>
              <a:tabLst>
                <a:tab pos="241300" algn="l"/>
                <a:tab pos="241935" algn="l"/>
              </a:tabLst>
            </a:pPr>
            <a:r>
              <a:rPr sz="2200" spc="-210" dirty="0">
                <a:latin typeface="Arial"/>
                <a:cs typeface="Arial"/>
              </a:rPr>
              <a:t>We </a:t>
            </a:r>
            <a:r>
              <a:rPr sz="2200" spc="-80" dirty="0">
                <a:latin typeface="Arial"/>
                <a:cs typeface="Arial"/>
              </a:rPr>
              <a:t>used </a:t>
            </a:r>
            <a:r>
              <a:rPr sz="2200" spc="-35" dirty="0">
                <a:latin typeface="Arial"/>
                <a:cs typeface="Arial"/>
              </a:rPr>
              <a:t>the </a:t>
            </a:r>
            <a:r>
              <a:rPr sz="2200" spc="-85" dirty="0">
                <a:latin typeface="Arial"/>
                <a:cs typeface="Arial"/>
              </a:rPr>
              <a:t>key </a:t>
            </a:r>
            <a:r>
              <a:rPr sz="2200" spc="-15" dirty="0">
                <a:latin typeface="Arial"/>
                <a:cs typeface="Arial"/>
              </a:rPr>
              <a:t>word  </a:t>
            </a:r>
            <a:r>
              <a:rPr sz="2200" b="1" spc="-204" dirty="0">
                <a:latin typeface="Arial"/>
                <a:cs typeface="Arial"/>
              </a:rPr>
              <a:t>DISTINCT </a:t>
            </a:r>
            <a:r>
              <a:rPr sz="2200" spc="40" dirty="0">
                <a:latin typeface="Arial"/>
                <a:cs typeface="Arial"/>
              </a:rPr>
              <a:t>to </a:t>
            </a:r>
            <a:r>
              <a:rPr sz="2200" spc="-70" dirty="0">
                <a:latin typeface="Arial"/>
                <a:cs typeface="Arial"/>
              </a:rPr>
              <a:t>show </a:t>
            </a:r>
            <a:r>
              <a:rPr sz="2200" spc="-35" dirty="0">
                <a:latin typeface="Arial"/>
                <a:cs typeface="Arial"/>
              </a:rPr>
              <a:t>only </a:t>
            </a:r>
            <a:r>
              <a:rPr sz="2200" spc="-45" dirty="0">
                <a:latin typeface="Arial"/>
                <a:cs typeface="Arial"/>
              </a:rPr>
              <a:t>unique  </a:t>
            </a:r>
            <a:r>
              <a:rPr sz="2200" spc="-75" dirty="0">
                <a:latin typeface="Arial"/>
                <a:cs typeface="Arial"/>
              </a:rPr>
              <a:t>launch </a:t>
            </a:r>
            <a:r>
              <a:rPr sz="2200" spc="-55" dirty="0">
                <a:latin typeface="Arial"/>
                <a:cs typeface="Arial"/>
              </a:rPr>
              <a:t>sites </a:t>
            </a:r>
            <a:r>
              <a:rPr sz="2200" spc="-25" dirty="0">
                <a:latin typeface="Arial"/>
                <a:cs typeface="Arial"/>
              </a:rPr>
              <a:t>from </a:t>
            </a:r>
            <a:r>
              <a:rPr sz="2200" spc="-35" dirty="0">
                <a:latin typeface="Arial"/>
                <a:cs typeface="Arial"/>
              </a:rPr>
              <a:t>the </a:t>
            </a:r>
            <a:r>
              <a:rPr sz="2200" spc="-155" dirty="0">
                <a:latin typeface="Arial"/>
                <a:cs typeface="Arial"/>
              </a:rPr>
              <a:t>SpaceX  </a:t>
            </a:r>
            <a:r>
              <a:rPr sz="2200" spc="-60" dirty="0">
                <a:latin typeface="Arial"/>
                <a:cs typeface="Arial"/>
              </a:rPr>
              <a:t>data.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4" h="2018029">
                <a:moveTo>
                  <a:pt x="1014056" y="1370545"/>
                </a:moveTo>
                <a:lnTo>
                  <a:pt x="832510" y="1189012"/>
                </a:lnTo>
                <a:lnTo>
                  <a:pt x="1013460" y="1008888"/>
                </a:lnTo>
                <a:lnTo>
                  <a:pt x="0" y="0"/>
                </a:lnTo>
                <a:lnTo>
                  <a:pt x="0" y="2017776"/>
                </a:lnTo>
                <a:lnTo>
                  <a:pt x="488391" y="1531594"/>
                </a:lnTo>
                <a:lnTo>
                  <a:pt x="670699" y="1713890"/>
                </a:lnTo>
                <a:lnTo>
                  <a:pt x="1014056" y="1370545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55001" y="2326159"/>
            <a:ext cx="6193870" cy="32873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219307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20" h="1935480">
                <a:moveTo>
                  <a:pt x="972693" y="0"/>
                </a:moveTo>
                <a:lnTo>
                  <a:pt x="381" y="967740"/>
                </a:lnTo>
                <a:lnTo>
                  <a:pt x="177482" y="1144016"/>
                </a:lnTo>
                <a:lnTo>
                  <a:pt x="0" y="1321562"/>
                </a:lnTo>
                <a:lnTo>
                  <a:pt x="348615" y="1670177"/>
                </a:lnTo>
                <a:lnTo>
                  <a:pt x="526986" y="1491881"/>
                </a:lnTo>
                <a:lnTo>
                  <a:pt x="972693" y="1935480"/>
                </a:lnTo>
                <a:lnTo>
                  <a:pt x="972693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263630" y="646490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24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4921377"/>
            <a:ext cx="937641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Arial"/>
                <a:cs typeface="Arial"/>
              </a:rPr>
              <a:t>We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used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query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above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display </a:t>
            </a:r>
            <a:r>
              <a:rPr sz="2200" spc="100" dirty="0">
                <a:solidFill>
                  <a:srgbClr val="292929"/>
                </a:solidFill>
                <a:latin typeface="Arial"/>
                <a:cs typeface="Arial"/>
              </a:rPr>
              <a:t>5</a:t>
            </a:r>
            <a:r>
              <a:rPr sz="2200" spc="3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records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where launch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sites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begin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with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`CCA`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2612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60" dirty="0"/>
              <a:t>Launch </a:t>
            </a:r>
            <a:r>
              <a:rPr sz="3700" spc="-125" dirty="0"/>
              <a:t>Site </a:t>
            </a:r>
            <a:r>
              <a:rPr sz="3700" spc="-229" dirty="0"/>
              <a:t>Names </a:t>
            </a:r>
            <a:r>
              <a:rPr sz="3700" spc="-95" dirty="0"/>
              <a:t>Begin </a:t>
            </a:r>
            <a:r>
              <a:rPr sz="3700" spc="5" dirty="0"/>
              <a:t>with</a:t>
            </a:r>
            <a:r>
              <a:rPr sz="3700" spc="265" dirty="0"/>
              <a:t> </a:t>
            </a:r>
            <a:r>
              <a:rPr sz="3700" spc="-240" dirty="0"/>
              <a:t>'CCA'</a:t>
            </a:r>
            <a:endParaRPr sz="3700"/>
          </a:p>
        </p:txBody>
      </p:sp>
      <p:sp>
        <p:nvSpPr>
          <p:cNvPr id="4" name="object 4"/>
          <p:cNvSpPr/>
          <p:nvPr/>
        </p:nvSpPr>
        <p:spPr>
          <a:xfrm>
            <a:off x="867155" y="1626107"/>
            <a:ext cx="10027920" cy="29077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25</a:t>
            </a:fld>
            <a:endParaRPr spc="7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905129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Arial"/>
                <a:cs typeface="Arial"/>
              </a:rPr>
              <a:t>We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calculated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total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carried by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boosters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from </a:t>
            </a:r>
            <a:r>
              <a:rPr sz="2200" spc="-165" dirty="0">
                <a:solidFill>
                  <a:srgbClr val="292929"/>
                </a:solidFill>
                <a:latin typeface="Arial"/>
                <a:cs typeface="Arial"/>
              </a:rPr>
              <a:t>NASA </a:t>
            </a:r>
            <a:r>
              <a:rPr sz="2200" spc="-150" dirty="0">
                <a:solidFill>
                  <a:srgbClr val="292929"/>
                </a:solidFill>
                <a:latin typeface="Arial"/>
                <a:cs typeface="Arial"/>
              </a:rPr>
              <a:t>as </a:t>
            </a:r>
            <a:r>
              <a:rPr sz="2200" spc="100" dirty="0">
                <a:solidFill>
                  <a:srgbClr val="292929"/>
                </a:solidFill>
                <a:latin typeface="Arial"/>
                <a:cs typeface="Arial"/>
              </a:rPr>
              <a:t>45596 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using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query</a:t>
            </a:r>
            <a:r>
              <a:rPr sz="2200" spc="229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below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388366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90" dirty="0"/>
              <a:t>Total </a:t>
            </a:r>
            <a:r>
              <a:rPr sz="3700" spc="-140" dirty="0"/>
              <a:t>Payload</a:t>
            </a:r>
            <a:r>
              <a:rPr sz="3700" spc="215" dirty="0"/>
              <a:t> </a:t>
            </a:r>
            <a:r>
              <a:rPr sz="3700" spc="-229" dirty="0"/>
              <a:t>Mass</a:t>
            </a:r>
            <a:endParaRPr sz="3700"/>
          </a:p>
        </p:txBody>
      </p:sp>
      <p:sp>
        <p:nvSpPr>
          <p:cNvPr id="4" name="object 4"/>
          <p:cNvSpPr/>
          <p:nvPr/>
        </p:nvSpPr>
        <p:spPr>
          <a:xfrm>
            <a:off x="1859279" y="2833116"/>
            <a:ext cx="7414259" cy="29428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26</a:t>
            </a:fld>
            <a:endParaRPr spc="7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7659" y="582929"/>
            <a:ext cx="2753995" cy="160401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95"/>
              </a:spcBef>
            </a:pPr>
            <a:r>
              <a:rPr sz="3700" spc="-125" dirty="0"/>
              <a:t>Average  </a:t>
            </a:r>
            <a:r>
              <a:rPr sz="3700" spc="-140" dirty="0"/>
              <a:t>Payload </a:t>
            </a:r>
            <a:r>
              <a:rPr sz="3700" spc="-225" dirty="0"/>
              <a:t>Mass  </a:t>
            </a:r>
            <a:r>
              <a:rPr sz="3700" spc="-70" dirty="0"/>
              <a:t>by </a:t>
            </a:r>
            <a:r>
              <a:rPr sz="3700" spc="-65" dirty="0"/>
              <a:t>F9</a:t>
            </a:r>
            <a:r>
              <a:rPr sz="3700" spc="215" dirty="0"/>
              <a:t> </a:t>
            </a:r>
            <a:r>
              <a:rPr sz="3700" spc="15" dirty="0"/>
              <a:t>v1.1</a:t>
            </a:r>
            <a:endParaRPr sz="3700"/>
          </a:p>
        </p:txBody>
      </p:sp>
      <p:sp>
        <p:nvSpPr>
          <p:cNvPr id="3" name="object 3"/>
          <p:cNvSpPr txBox="1"/>
          <p:nvPr/>
        </p:nvSpPr>
        <p:spPr>
          <a:xfrm>
            <a:off x="727659" y="2426335"/>
            <a:ext cx="3180080" cy="115379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5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185" dirty="0">
                <a:latin typeface="Arial"/>
                <a:cs typeface="Arial"/>
              </a:rPr>
              <a:t>We </a:t>
            </a:r>
            <a:r>
              <a:rPr sz="2000" spc="-50" dirty="0">
                <a:latin typeface="Arial"/>
                <a:cs typeface="Arial"/>
              </a:rPr>
              <a:t>calculated </a:t>
            </a:r>
            <a:r>
              <a:rPr sz="2000" spc="-30" dirty="0">
                <a:latin typeface="Arial"/>
                <a:cs typeface="Arial"/>
              </a:rPr>
              <a:t>the </a:t>
            </a:r>
            <a:r>
              <a:rPr sz="2000" spc="-80" dirty="0">
                <a:latin typeface="Arial"/>
                <a:cs typeface="Arial"/>
              </a:rPr>
              <a:t>average  </a:t>
            </a:r>
            <a:r>
              <a:rPr sz="2000" spc="-45" dirty="0">
                <a:latin typeface="Arial"/>
                <a:cs typeface="Arial"/>
              </a:rPr>
              <a:t>payload </a:t>
            </a:r>
            <a:r>
              <a:rPr sz="2000" spc="-120" dirty="0">
                <a:latin typeface="Arial"/>
                <a:cs typeface="Arial"/>
              </a:rPr>
              <a:t>mass </a:t>
            </a:r>
            <a:r>
              <a:rPr sz="2000" spc="-45" dirty="0">
                <a:latin typeface="Arial"/>
                <a:cs typeface="Arial"/>
              </a:rPr>
              <a:t>carried </a:t>
            </a:r>
            <a:r>
              <a:rPr sz="2000" spc="-35" dirty="0">
                <a:latin typeface="Arial"/>
                <a:cs typeface="Arial"/>
              </a:rPr>
              <a:t>by  </a:t>
            </a:r>
            <a:r>
              <a:rPr sz="2000" spc="-20" dirty="0">
                <a:latin typeface="Arial"/>
                <a:cs typeface="Arial"/>
              </a:rPr>
              <a:t>booster </a:t>
            </a:r>
            <a:r>
              <a:rPr sz="2000" spc="-50" dirty="0">
                <a:latin typeface="Arial"/>
                <a:cs typeface="Arial"/>
              </a:rPr>
              <a:t>version </a:t>
            </a:r>
            <a:r>
              <a:rPr sz="2000" spc="-30" dirty="0">
                <a:latin typeface="Arial"/>
                <a:cs typeface="Arial"/>
              </a:rPr>
              <a:t>F9 </a:t>
            </a:r>
            <a:r>
              <a:rPr sz="2000" spc="5" dirty="0">
                <a:latin typeface="Arial"/>
                <a:cs typeface="Arial"/>
              </a:rPr>
              <a:t>v1.1 </a:t>
            </a:r>
            <a:r>
              <a:rPr sz="2000" spc="-135" dirty="0">
                <a:latin typeface="Arial"/>
                <a:cs typeface="Arial"/>
              </a:rPr>
              <a:t>as  </a:t>
            </a:r>
            <a:r>
              <a:rPr sz="2000" spc="65" dirty="0">
                <a:latin typeface="Arial"/>
                <a:cs typeface="Arial"/>
              </a:rPr>
              <a:t>2928.4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639055" y="0"/>
            <a:ext cx="7553325" cy="6858000"/>
            <a:chOff x="4639055" y="0"/>
            <a:chExt cx="7553325" cy="6858000"/>
          </a:xfrm>
        </p:grpSpPr>
        <p:sp>
          <p:nvSpPr>
            <p:cNvPr id="5" name="object 5"/>
            <p:cNvSpPr/>
            <p:nvPr/>
          </p:nvSpPr>
          <p:spPr>
            <a:xfrm>
              <a:off x="4639055" y="0"/>
              <a:ext cx="7553325" cy="6858000"/>
            </a:xfrm>
            <a:custGeom>
              <a:avLst/>
              <a:gdLst/>
              <a:ahLst/>
              <a:cxnLst/>
              <a:rect l="l" t="t" r="r" b="b"/>
              <a:pathLst>
                <a:path w="7553325" h="6858000">
                  <a:moveTo>
                    <a:pt x="75529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552944" y="6858000"/>
                  </a:lnTo>
                  <a:lnTo>
                    <a:pt x="7552944" y="0"/>
                  </a:lnTo>
                  <a:close/>
                </a:path>
              </a:pathLst>
            </a:custGeom>
            <a:solidFill>
              <a:srgbClr val="C7C9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59679" y="512063"/>
              <a:ext cx="6707124" cy="58643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123687" y="557783"/>
              <a:ext cx="6583680" cy="5739765"/>
            </a:xfrm>
            <a:custGeom>
              <a:avLst/>
              <a:gdLst/>
              <a:ahLst/>
              <a:cxnLst/>
              <a:rect l="l" t="t" r="r" b="b"/>
              <a:pathLst>
                <a:path w="6583680" h="5739765">
                  <a:moveTo>
                    <a:pt x="6583679" y="0"/>
                  </a:moveTo>
                  <a:lnTo>
                    <a:pt x="0" y="0"/>
                  </a:lnTo>
                  <a:lnTo>
                    <a:pt x="0" y="5739384"/>
                  </a:lnTo>
                  <a:lnTo>
                    <a:pt x="6583679" y="5739384"/>
                  </a:lnTo>
                  <a:lnTo>
                    <a:pt x="65836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23687" y="557783"/>
              <a:ext cx="6583680" cy="5739765"/>
            </a:xfrm>
            <a:custGeom>
              <a:avLst/>
              <a:gdLst/>
              <a:ahLst/>
              <a:cxnLst/>
              <a:rect l="l" t="t" r="r" b="b"/>
              <a:pathLst>
                <a:path w="6583680" h="5739765">
                  <a:moveTo>
                    <a:pt x="0" y="5739384"/>
                  </a:moveTo>
                  <a:lnTo>
                    <a:pt x="6583679" y="5739384"/>
                  </a:lnTo>
                  <a:lnTo>
                    <a:pt x="6583679" y="0"/>
                  </a:lnTo>
                  <a:lnTo>
                    <a:pt x="0" y="0"/>
                  </a:lnTo>
                  <a:lnTo>
                    <a:pt x="0" y="5739384"/>
                  </a:lnTo>
                  <a:close/>
                </a:path>
              </a:pathLst>
            </a:custGeom>
            <a:ln w="9525">
              <a:solidFill>
                <a:srgbClr val="C7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05627" y="2217420"/>
              <a:ext cx="6019800" cy="242011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1068811" y="646490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2F2F2F"/>
                </a:solidFill>
                <a:latin typeface="Carlito"/>
                <a:cs typeface="Carlito"/>
              </a:rPr>
              <a:t>27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172" y="547573"/>
            <a:ext cx="73615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First </a:t>
            </a:r>
            <a:r>
              <a:rPr spc="-175" dirty="0"/>
              <a:t>Successful </a:t>
            </a:r>
            <a:r>
              <a:rPr spc="-114" dirty="0"/>
              <a:t>Ground </a:t>
            </a:r>
            <a:r>
              <a:rPr spc="-70" dirty="0"/>
              <a:t>Landing</a:t>
            </a:r>
            <a:r>
              <a:rPr spc="-120" dirty="0"/>
              <a:t> </a:t>
            </a:r>
            <a:r>
              <a:rPr spc="-100" dirty="0"/>
              <a:t>Date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6772" y="1775205"/>
            <a:ext cx="3734435" cy="104076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66700" marR="30480" indent="-229235">
              <a:lnSpc>
                <a:spcPts val="1939"/>
              </a:lnSpc>
              <a:spcBef>
                <a:spcPts val="345"/>
              </a:spcBef>
              <a:buChar char="•"/>
              <a:tabLst>
                <a:tab pos="266700" algn="l"/>
                <a:tab pos="267335" algn="l"/>
              </a:tabLst>
            </a:pPr>
            <a:r>
              <a:rPr sz="1800" spc="-170" dirty="0">
                <a:latin typeface="Arial"/>
                <a:cs typeface="Arial"/>
              </a:rPr>
              <a:t>We </a:t>
            </a:r>
            <a:r>
              <a:rPr sz="1800" spc="-45" dirty="0">
                <a:latin typeface="Arial"/>
                <a:cs typeface="Arial"/>
              </a:rPr>
              <a:t>observed </a:t>
            </a:r>
            <a:r>
              <a:rPr sz="1800" spc="-5" dirty="0">
                <a:latin typeface="Arial"/>
                <a:cs typeface="Arial"/>
              </a:rPr>
              <a:t>that </a:t>
            </a:r>
            <a:r>
              <a:rPr sz="1800" spc="-25" dirty="0">
                <a:latin typeface="Arial"/>
                <a:cs typeface="Arial"/>
              </a:rPr>
              <a:t>the </a:t>
            </a:r>
            <a:r>
              <a:rPr sz="1800" spc="-50" dirty="0">
                <a:latin typeface="Arial"/>
                <a:cs typeface="Arial"/>
              </a:rPr>
              <a:t>dates </a:t>
            </a:r>
            <a:r>
              <a:rPr sz="1800" spc="-5" dirty="0">
                <a:latin typeface="Arial"/>
                <a:cs typeface="Arial"/>
              </a:rPr>
              <a:t>of </a:t>
            </a:r>
            <a:r>
              <a:rPr sz="1800" spc="-25" dirty="0">
                <a:latin typeface="Arial"/>
                <a:cs typeface="Arial"/>
              </a:rPr>
              <a:t>the  </a:t>
            </a:r>
            <a:r>
              <a:rPr sz="1800" spc="5" dirty="0">
                <a:latin typeface="Arial"/>
                <a:cs typeface="Arial"/>
              </a:rPr>
              <a:t>first </a:t>
            </a:r>
            <a:r>
              <a:rPr sz="1800" spc="-75" dirty="0">
                <a:latin typeface="Arial"/>
                <a:cs typeface="Arial"/>
              </a:rPr>
              <a:t>successful </a:t>
            </a:r>
            <a:r>
              <a:rPr sz="1800" spc="-20" dirty="0">
                <a:latin typeface="Arial"/>
                <a:cs typeface="Arial"/>
              </a:rPr>
              <a:t>landing </a:t>
            </a:r>
            <a:r>
              <a:rPr sz="1800" spc="-45" dirty="0">
                <a:latin typeface="Arial"/>
                <a:cs typeface="Arial"/>
              </a:rPr>
              <a:t>outcome </a:t>
            </a:r>
            <a:r>
              <a:rPr sz="1800" spc="-30" dirty="0">
                <a:latin typeface="Arial"/>
                <a:cs typeface="Arial"/>
              </a:rPr>
              <a:t>on  </a:t>
            </a:r>
            <a:r>
              <a:rPr sz="1800" spc="-10" dirty="0">
                <a:latin typeface="Arial"/>
                <a:cs typeface="Arial"/>
              </a:rPr>
              <a:t>ground </a:t>
            </a:r>
            <a:r>
              <a:rPr sz="1800" spc="-35" dirty="0">
                <a:latin typeface="Arial"/>
                <a:cs typeface="Arial"/>
              </a:rPr>
              <a:t>pad </a:t>
            </a:r>
            <a:r>
              <a:rPr sz="1800" spc="-95" dirty="0">
                <a:latin typeface="Arial"/>
                <a:cs typeface="Arial"/>
              </a:rPr>
              <a:t>was </a:t>
            </a:r>
            <a:r>
              <a:rPr sz="1800" spc="40" dirty="0">
                <a:latin typeface="Arial"/>
                <a:cs typeface="Arial"/>
              </a:rPr>
              <a:t>22</a:t>
            </a:r>
            <a:r>
              <a:rPr sz="1800" spc="60" baseline="25462" dirty="0">
                <a:latin typeface="Arial"/>
                <a:cs typeface="Arial"/>
              </a:rPr>
              <a:t>nd </a:t>
            </a:r>
            <a:r>
              <a:rPr sz="1800" spc="-70" dirty="0">
                <a:latin typeface="Arial"/>
                <a:cs typeface="Arial"/>
              </a:rPr>
              <a:t>December  </a:t>
            </a:r>
            <a:r>
              <a:rPr sz="1800" spc="85" dirty="0">
                <a:latin typeface="Arial"/>
                <a:cs typeface="Arial"/>
              </a:rPr>
              <a:t>2015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4" h="2018029">
                <a:moveTo>
                  <a:pt x="1014056" y="1370545"/>
                </a:moveTo>
                <a:lnTo>
                  <a:pt x="832510" y="1189012"/>
                </a:lnTo>
                <a:lnTo>
                  <a:pt x="1013460" y="1008888"/>
                </a:lnTo>
                <a:lnTo>
                  <a:pt x="0" y="0"/>
                </a:lnTo>
                <a:lnTo>
                  <a:pt x="0" y="2017776"/>
                </a:lnTo>
                <a:lnTo>
                  <a:pt x="488391" y="1531594"/>
                </a:lnTo>
                <a:lnTo>
                  <a:pt x="670699" y="1713890"/>
                </a:lnTo>
                <a:lnTo>
                  <a:pt x="1014056" y="1370545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19102" y="2821661"/>
            <a:ext cx="6229769" cy="20757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219307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20" h="1935480">
                <a:moveTo>
                  <a:pt x="972693" y="0"/>
                </a:moveTo>
                <a:lnTo>
                  <a:pt x="381" y="967740"/>
                </a:lnTo>
                <a:lnTo>
                  <a:pt x="177482" y="1144016"/>
                </a:lnTo>
                <a:lnTo>
                  <a:pt x="0" y="1321562"/>
                </a:lnTo>
                <a:lnTo>
                  <a:pt x="348615" y="1670177"/>
                </a:lnTo>
                <a:lnTo>
                  <a:pt x="526986" y="1491881"/>
                </a:lnTo>
                <a:lnTo>
                  <a:pt x="972693" y="1935480"/>
                </a:lnTo>
                <a:lnTo>
                  <a:pt x="972693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068811" y="646490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2F2F2F"/>
                </a:solidFill>
                <a:latin typeface="Carlito"/>
                <a:cs typeface="Carlito"/>
              </a:rPr>
              <a:t>28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5336" y="972819"/>
            <a:ext cx="697865" cy="697865"/>
          </a:xfrm>
          <a:custGeom>
            <a:avLst/>
            <a:gdLst/>
            <a:ahLst/>
            <a:cxnLst/>
            <a:rect l="l" t="t" r="r" b="b"/>
            <a:pathLst>
              <a:path w="697865" h="697864">
                <a:moveTo>
                  <a:pt x="348691" y="0"/>
                </a:moveTo>
                <a:lnTo>
                  <a:pt x="0" y="348741"/>
                </a:lnTo>
                <a:lnTo>
                  <a:pt x="348691" y="697356"/>
                </a:lnTo>
                <a:lnTo>
                  <a:pt x="697369" y="348741"/>
                </a:lnTo>
                <a:lnTo>
                  <a:pt x="348691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19" h="1935480">
                <a:moveTo>
                  <a:pt x="0" y="0"/>
                </a:moveTo>
                <a:lnTo>
                  <a:pt x="0" y="1935479"/>
                </a:lnTo>
                <a:lnTo>
                  <a:pt x="972312" y="967739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pc="-175" dirty="0"/>
              <a:t>Successful </a:t>
            </a:r>
            <a:r>
              <a:rPr spc="-80" dirty="0"/>
              <a:t>Drone </a:t>
            </a:r>
            <a:r>
              <a:rPr spc="-125" dirty="0"/>
              <a:t>Ship </a:t>
            </a:r>
            <a:r>
              <a:rPr spc="-70" dirty="0"/>
              <a:t>Landing </a:t>
            </a:r>
            <a:r>
              <a:rPr spc="5" dirty="0"/>
              <a:t>with </a:t>
            </a:r>
            <a:r>
              <a:rPr spc="-135" dirty="0"/>
              <a:t>Payload </a:t>
            </a:r>
            <a:r>
              <a:rPr spc="-90" dirty="0"/>
              <a:t>between  </a:t>
            </a:r>
            <a:r>
              <a:rPr spc="170" dirty="0"/>
              <a:t>4000 </a:t>
            </a:r>
            <a:r>
              <a:rPr spc="-100" dirty="0"/>
              <a:t>and</a:t>
            </a:r>
            <a:r>
              <a:rPr spc="-5" dirty="0"/>
              <a:t> </a:t>
            </a:r>
            <a:r>
              <a:rPr spc="170" dirty="0"/>
              <a:t>6000</a:t>
            </a:r>
          </a:p>
        </p:txBody>
      </p:sp>
      <p:sp>
        <p:nvSpPr>
          <p:cNvPr id="5" name="object 5"/>
          <p:cNvSpPr/>
          <p:nvPr/>
        </p:nvSpPr>
        <p:spPr>
          <a:xfrm>
            <a:off x="643127" y="1783079"/>
            <a:ext cx="6252972" cy="42839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623809" y="1770633"/>
            <a:ext cx="3820795" cy="225171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34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185" dirty="0">
                <a:latin typeface="Arial"/>
                <a:cs typeface="Arial"/>
              </a:rPr>
              <a:t>We </a:t>
            </a:r>
            <a:r>
              <a:rPr sz="2000" spc="-70" dirty="0">
                <a:latin typeface="Arial"/>
                <a:cs typeface="Arial"/>
              </a:rPr>
              <a:t>used </a:t>
            </a:r>
            <a:r>
              <a:rPr sz="2000" spc="-30" dirty="0">
                <a:latin typeface="Arial"/>
                <a:cs typeface="Arial"/>
              </a:rPr>
              <a:t>the </a:t>
            </a:r>
            <a:r>
              <a:rPr sz="2000" b="1" spc="-265" dirty="0">
                <a:latin typeface="Arial"/>
                <a:cs typeface="Arial"/>
              </a:rPr>
              <a:t>WHERE </a:t>
            </a:r>
            <a:r>
              <a:rPr sz="2000" spc="-85" dirty="0">
                <a:latin typeface="Arial"/>
                <a:cs typeface="Arial"/>
              </a:rPr>
              <a:t>clause </a:t>
            </a:r>
            <a:r>
              <a:rPr sz="2000" spc="35" dirty="0">
                <a:latin typeface="Arial"/>
                <a:cs typeface="Arial"/>
              </a:rPr>
              <a:t>to  </a:t>
            </a:r>
            <a:r>
              <a:rPr sz="2000" spc="10" dirty="0">
                <a:latin typeface="Arial"/>
                <a:cs typeface="Arial"/>
              </a:rPr>
              <a:t>filter </a:t>
            </a:r>
            <a:r>
              <a:rPr sz="2000" spc="5" dirty="0">
                <a:latin typeface="Arial"/>
                <a:cs typeface="Arial"/>
              </a:rPr>
              <a:t>for </a:t>
            </a:r>
            <a:r>
              <a:rPr sz="2000" spc="-35" dirty="0">
                <a:latin typeface="Arial"/>
                <a:cs typeface="Arial"/>
              </a:rPr>
              <a:t>boosters </a:t>
            </a:r>
            <a:r>
              <a:rPr sz="2000" spc="-50" dirty="0">
                <a:latin typeface="Arial"/>
                <a:cs typeface="Arial"/>
              </a:rPr>
              <a:t>which </a:t>
            </a:r>
            <a:r>
              <a:rPr sz="2000" spc="-90" dirty="0">
                <a:latin typeface="Arial"/>
                <a:cs typeface="Arial"/>
              </a:rPr>
              <a:t>have  </a:t>
            </a:r>
            <a:r>
              <a:rPr sz="2000" spc="-70" dirty="0">
                <a:latin typeface="Arial"/>
                <a:cs typeface="Arial"/>
              </a:rPr>
              <a:t>successfully </a:t>
            </a:r>
            <a:r>
              <a:rPr sz="2000" spc="-40" dirty="0">
                <a:latin typeface="Arial"/>
                <a:cs typeface="Arial"/>
              </a:rPr>
              <a:t>landed </a:t>
            </a:r>
            <a:r>
              <a:rPr sz="2000" spc="-30" dirty="0">
                <a:latin typeface="Arial"/>
                <a:cs typeface="Arial"/>
              </a:rPr>
              <a:t>on drone  ship </a:t>
            </a:r>
            <a:r>
              <a:rPr sz="2000" spc="-60" dirty="0">
                <a:latin typeface="Arial"/>
                <a:cs typeface="Arial"/>
              </a:rPr>
              <a:t>and </a:t>
            </a:r>
            <a:r>
              <a:rPr sz="2000" spc="-25" dirty="0">
                <a:latin typeface="Arial"/>
                <a:cs typeface="Arial"/>
              </a:rPr>
              <a:t>applied </a:t>
            </a:r>
            <a:r>
              <a:rPr sz="2000" spc="-30" dirty="0">
                <a:latin typeface="Arial"/>
                <a:cs typeface="Arial"/>
              </a:rPr>
              <a:t>the </a:t>
            </a:r>
            <a:r>
              <a:rPr sz="2000" b="1" spc="-140" dirty="0">
                <a:latin typeface="Arial"/>
                <a:cs typeface="Arial"/>
              </a:rPr>
              <a:t>AND  </a:t>
            </a:r>
            <a:r>
              <a:rPr sz="2000" spc="-10" dirty="0">
                <a:latin typeface="Arial"/>
                <a:cs typeface="Arial"/>
              </a:rPr>
              <a:t>condition </a:t>
            </a:r>
            <a:r>
              <a:rPr sz="2000" spc="40" dirty="0">
                <a:latin typeface="Arial"/>
                <a:cs typeface="Arial"/>
              </a:rPr>
              <a:t>to </a:t>
            </a:r>
            <a:r>
              <a:rPr sz="2000" spc="-35" dirty="0">
                <a:latin typeface="Arial"/>
                <a:cs typeface="Arial"/>
              </a:rPr>
              <a:t>determine  </a:t>
            </a:r>
            <a:r>
              <a:rPr sz="2000" spc="-80" dirty="0">
                <a:latin typeface="Arial"/>
                <a:cs typeface="Arial"/>
              </a:rPr>
              <a:t>successful </a:t>
            </a:r>
            <a:r>
              <a:rPr sz="2000" spc="-25" dirty="0">
                <a:latin typeface="Arial"/>
                <a:cs typeface="Arial"/>
              </a:rPr>
              <a:t>landing </a:t>
            </a:r>
            <a:r>
              <a:rPr sz="2000" spc="5" dirty="0">
                <a:latin typeface="Arial"/>
                <a:cs typeface="Arial"/>
              </a:rPr>
              <a:t>with </a:t>
            </a:r>
            <a:r>
              <a:rPr sz="2000" spc="-45" dirty="0">
                <a:latin typeface="Arial"/>
                <a:cs typeface="Arial"/>
              </a:rPr>
              <a:t>payload  </a:t>
            </a:r>
            <a:r>
              <a:rPr sz="2000" spc="-120" dirty="0">
                <a:latin typeface="Arial"/>
                <a:cs typeface="Arial"/>
              </a:rPr>
              <a:t>mass </a:t>
            </a:r>
            <a:r>
              <a:rPr sz="2000" spc="-30" dirty="0">
                <a:latin typeface="Arial"/>
                <a:cs typeface="Arial"/>
              </a:rPr>
              <a:t>greater </a:t>
            </a:r>
            <a:r>
              <a:rPr sz="2000" spc="-40" dirty="0">
                <a:latin typeface="Arial"/>
                <a:cs typeface="Arial"/>
              </a:rPr>
              <a:t>than </a:t>
            </a:r>
            <a:r>
              <a:rPr sz="2000" spc="95" dirty="0">
                <a:latin typeface="Arial"/>
                <a:cs typeface="Arial"/>
              </a:rPr>
              <a:t>4000 </a:t>
            </a:r>
            <a:r>
              <a:rPr sz="2000" spc="15" dirty="0">
                <a:latin typeface="Arial"/>
                <a:cs typeface="Arial"/>
              </a:rPr>
              <a:t>but </a:t>
            </a:r>
            <a:r>
              <a:rPr sz="2000" spc="-85" dirty="0">
                <a:latin typeface="Arial"/>
                <a:cs typeface="Arial"/>
              </a:rPr>
              <a:t>less  </a:t>
            </a:r>
            <a:r>
              <a:rPr sz="2000" spc="-40" dirty="0">
                <a:latin typeface="Arial"/>
                <a:cs typeface="Arial"/>
              </a:rPr>
              <a:t>than</a:t>
            </a:r>
            <a:r>
              <a:rPr sz="2000" spc="15" dirty="0">
                <a:latin typeface="Arial"/>
                <a:cs typeface="Arial"/>
              </a:rPr>
              <a:t> </a:t>
            </a:r>
            <a:r>
              <a:rPr sz="2000" spc="95" dirty="0">
                <a:latin typeface="Arial"/>
                <a:cs typeface="Arial"/>
              </a:rPr>
              <a:t>6000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177905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5" h="2018029">
                <a:moveTo>
                  <a:pt x="1014095" y="0"/>
                </a:moveTo>
                <a:lnTo>
                  <a:pt x="635" y="1008888"/>
                </a:lnTo>
                <a:lnTo>
                  <a:pt x="181559" y="1189012"/>
                </a:lnTo>
                <a:lnTo>
                  <a:pt x="0" y="1370545"/>
                </a:lnTo>
                <a:lnTo>
                  <a:pt x="343408" y="1713890"/>
                </a:lnTo>
                <a:lnTo>
                  <a:pt x="525678" y="1531581"/>
                </a:lnTo>
                <a:lnTo>
                  <a:pt x="1014095" y="2017776"/>
                </a:lnTo>
                <a:lnTo>
                  <a:pt x="1014095" y="0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068811" y="646490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2F2F2F"/>
                </a:solidFill>
                <a:latin typeface="Carlito"/>
                <a:cs typeface="Carlito"/>
              </a:rPr>
              <a:t>29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2006" y="6387795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0" dirty="0">
                <a:solidFill>
                  <a:srgbClr val="1C7CDB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314472"/>
            <a:ext cx="5253355" cy="4755515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8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Arial"/>
                <a:cs typeface="Arial"/>
              </a:rPr>
              <a:t>Summary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000" spc="1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methodologies</a:t>
            </a:r>
            <a:endParaRPr sz="200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1010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50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1700" spc="-35" dirty="0">
                <a:solidFill>
                  <a:srgbClr val="292929"/>
                </a:solidFill>
                <a:latin typeface="Arial"/>
                <a:cs typeface="Arial"/>
              </a:rPr>
              <a:t>Collection </a:t>
            </a:r>
            <a:r>
              <a:rPr sz="1700" spc="-10" dirty="0">
                <a:solidFill>
                  <a:srgbClr val="292929"/>
                </a:solidFill>
                <a:latin typeface="Arial"/>
                <a:cs typeface="Arial"/>
              </a:rPr>
              <a:t>through</a:t>
            </a:r>
            <a:r>
              <a:rPr sz="1700" spc="1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700" spc="-110" dirty="0">
                <a:solidFill>
                  <a:srgbClr val="292929"/>
                </a:solidFill>
                <a:latin typeface="Arial"/>
                <a:cs typeface="Arial"/>
              </a:rPr>
              <a:t>API</a:t>
            </a:r>
            <a:endParaRPr sz="170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985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50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1700" spc="-35" dirty="0">
                <a:solidFill>
                  <a:srgbClr val="292929"/>
                </a:solidFill>
                <a:latin typeface="Arial"/>
                <a:cs typeface="Arial"/>
              </a:rPr>
              <a:t>Collection </a:t>
            </a:r>
            <a:r>
              <a:rPr sz="1700" dirty="0">
                <a:solidFill>
                  <a:srgbClr val="292929"/>
                </a:solidFill>
                <a:latin typeface="Arial"/>
                <a:cs typeface="Arial"/>
              </a:rPr>
              <a:t>with </a:t>
            </a:r>
            <a:r>
              <a:rPr sz="1700" spc="-105" dirty="0">
                <a:solidFill>
                  <a:srgbClr val="292929"/>
                </a:solidFill>
                <a:latin typeface="Arial"/>
                <a:cs typeface="Arial"/>
              </a:rPr>
              <a:t>Web</a:t>
            </a:r>
            <a:r>
              <a:rPr sz="1700" spc="229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Arial"/>
                <a:cs typeface="Arial"/>
              </a:rPr>
              <a:t>Scraping</a:t>
            </a:r>
            <a:endParaRPr sz="170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1000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50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17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Arial"/>
                <a:cs typeface="Arial"/>
              </a:rPr>
              <a:t>Wrangling</a:t>
            </a:r>
            <a:endParaRPr sz="170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35" dirty="0">
                <a:solidFill>
                  <a:srgbClr val="292929"/>
                </a:solidFill>
                <a:latin typeface="Arial"/>
                <a:cs typeface="Arial"/>
              </a:rPr>
              <a:t>Exploratory </a:t>
            </a:r>
            <a:r>
              <a:rPr sz="1700" spc="-50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1700" spc="-55" dirty="0">
                <a:solidFill>
                  <a:srgbClr val="292929"/>
                </a:solidFill>
                <a:latin typeface="Arial"/>
                <a:cs typeface="Arial"/>
              </a:rPr>
              <a:t>Analysis </a:t>
            </a:r>
            <a:r>
              <a:rPr sz="1700" dirty="0">
                <a:solidFill>
                  <a:srgbClr val="292929"/>
                </a:solidFill>
                <a:latin typeface="Arial"/>
                <a:cs typeface="Arial"/>
              </a:rPr>
              <a:t>with</a:t>
            </a:r>
            <a:r>
              <a:rPr sz="1700" spc="2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700" spc="-150" dirty="0">
                <a:solidFill>
                  <a:srgbClr val="292929"/>
                </a:solidFill>
                <a:latin typeface="Arial"/>
                <a:cs typeface="Arial"/>
              </a:rPr>
              <a:t>SQL</a:t>
            </a:r>
            <a:endParaRPr sz="170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985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35" dirty="0">
                <a:solidFill>
                  <a:srgbClr val="292929"/>
                </a:solidFill>
                <a:latin typeface="Arial"/>
                <a:cs typeface="Arial"/>
              </a:rPr>
              <a:t>Exploratory </a:t>
            </a:r>
            <a:r>
              <a:rPr sz="1700" spc="-50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1700" spc="-55" dirty="0">
                <a:solidFill>
                  <a:srgbClr val="292929"/>
                </a:solidFill>
                <a:latin typeface="Arial"/>
                <a:cs typeface="Arial"/>
              </a:rPr>
              <a:t>Analysis </a:t>
            </a:r>
            <a:r>
              <a:rPr sz="1700" dirty="0">
                <a:solidFill>
                  <a:srgbClr val="292929"/>
                </a:solidFill>
                <a:latin typeface="Arial"/>
                <a:cs typeface="Arial"/>
              </a:rPr>
              <a:t>with </a:t>
            </a:r>
            <a:r>
              <a:rPr sz="1700" spc="-50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1700" spc="2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Arial"/>
                <a:cs typeface="Arial"/>
              </a:rPr>
              <a:t>Visualization</a:t>
            </a:r>
            <a:endParaRPr sz="170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35" dirty="0">
                <a:solidFill>
                  <a:srgbClr val="292929"/>
                </a:solidFill>
                <a:latin typeface="Arial"/>
                <a:cs typeface="Arial"/>
              </a:rPr>
              <a:t>Interactive </a:t>
            </a:r>
            <a:r>
              <a:rPr sz="1700" spc="-50" dirty="0">
                <a:solidFill>
                  <a:srgbClr val="292929"/>
                </a:solidFill>
                <a:latin typeface="Arial"/>
                <a:cs typeface="Arial"/>
              </a:rPr>
              <a:t>Visual </a:t>
            </a:r>
            <a:r>
              <a:rPr sz="1700" spc="-40" dirty="0">
                <a:solidFill>
                  <a:srgbClr val="292929"/>
                </a:solidFill>
                <a:latin typeface="Arial"/>
                <a:cs typeface="Arial"/>
              </a:rPr>
              <a:t>Analytics </a:t>
            </a:r>
            <a:r>
              <a:rPr sz="1700" dirty="0">
                <a:solidFill>
                  <a:srgbClr val="292929"/>
                </a:solidFill>
                <a:latin typeface="Arial"/>
                <a:cs typeface="Arial"/>
              </a:rPr>
              <a:t>with</a:t>
            </a:r>
            <a:r>
              <a:rPr sz="1700" spc="2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Arial"/>
                <a:cs typeface="Arial"/>
              </a:rPr>
              <a:t>Folium</a:t>
            </a:r>
            <a:endParaRPr sz="170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70" dirty="0">
                <a:solidFill>
                  <a:srgbClr val="292929"/>
                </a:solidFill>
                <a:latin typeface="Arial"/>
                <a:cs typeface="Arial"/>
              </a:rPr>
              <a:t>Machine </a:t>
            </a:r>
            <a:r>
              <a:rPr sz="1700" spc="-40" dirty="0">
                <a:solidFill>
                  <a:srgbClr val="292929"/>
                </a:solidFill>
                <a:latin typeface="Arial"/>
                <a:cs typeface="Arial"/>
              </a:rPr>
              <a:t>Learning</a:t>
            </a:r>
            <a:r>
              <a:rPr sz="1700" spc="1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Arial"/>
                <a:cs typeface="Arial"/>
              </a:rPr>
              <a:t>Prediction</a:t>
            </a:r>
            <a:endParaRPr sz="17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0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Arial"/>
                <a:cs typeface="Arial"/>
              </a:rPr>
              <a:t>Summary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all</a:t>
            </a:r>
            <a:r>
              <a:rPr sz="2000" spc="1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Arial"/>
                <a:cs typeface="Arial"/>
              </a:rPr>
              <a:t>results</a:t>
            </a:r>
            <a:endParaRPr sz="200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1010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35" dirty="0">
                <a:solidFill>
                  <a:srgbClr val="292929"/>
                </a:solidFill>
                <a:latin typeface="Arial"/>
                <a:cs typeface="Arial"/>
              </a:rPr>
              <a:t>Exploratory </a:t>
            </a:r>
            <a:r>
              <a:rPr sz="1700" spc="-50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1700" spc="-55" dirty="0">
                <a:solidFill>
                  <a:srgbClr val="292929"/>
                </a:solidFill>
                <a:latin typeface="Arial"/>
                <a:cs typeface="Arial"/>
              </a:rPr>
              <a:t>Analysis</a:t>
            </a:r>
            <a:r>
              <a:rPr sz="1700" spc="1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Arial"/>
                <a:cs typeface="Arial"/>
              </a:rPr>
              <a:t>result</a:t>
            </a:r>
            <a:endParaRPr sz="170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35" dirty="0">
                <a:solidFill>
                  <a:srgbClr val="292929"/>
                </a:solidFill>
                <a:latin typeface="Arial"/>
                <a:cs typeface="Arial"/>
              </a:rPr>
              <a:t>Interactive </a:t>
            </a:r>
            <a:r>
              <a:rPr sz="1700" spc="-50" dirty="0">
                <a:solidFill>
                  <a:srgbClr val="292929"/>
                </a:solidFill>
                <a:latin typeface="Arial"/>
                <a:cs typeface="Arial"/>
              </a:rPr>
              <a:t>analytics </a:t>
            </a:r>
            <a:r>
              <a:rPr sz="1700" spc="-10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1700" spc="1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Arial"/>
                <a:cs typeface="Arial"/>
              </a:rPr>
              <a:t>screenshots</a:t>
            </a:r>
            <a:endParaRPr sz="170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990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35" dirty="0">
                <a:solidFill>
                  <a:srgbClr val="292929"/>
                </a:solidFill>
                <a:latin typeface="Arial"/>
                <a:cs typeface="Arial"/>
              </a:rPr>
              <a:t>Predictive </a:t>
            </a:r>
            <a:r>
              <a:rPr sz="1700" spc="-40" dirty="0">
                <a:solidFill>
                  <a:srgbClr val="292929"/>
                </a:solidFill>
                <a:latin typeface="Arial"/>
                <a:cs typeface="Arial"/>
              </a:rPr>
              <a:t>Analytics</a:t>
            </a:r>
            <a:r>
              <a:rPr sz="1700" spc="1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Arial"/>
                <a:cs typeface="Arial"/>
              </a:rPr>
              <a:t>result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387286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50" dirty="0"/>
              <a:t>Executive</a:t>
            </a:r>
            <a:r>
              <a:rPr sz="3700" spc="45" dirty="0"/>
              <a:t> </a:t>
            </a:r>
            <a:r>
              <a:rPr sz="3700" spc="-204" dirty="0"/>
              <a:t>Summary</a:t>
            </a:r>
            <a:endParaRPr sz="37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19" h="1935480">
                <a:moveTo>
                  <a:pt x="972705" y="1321562"/>
                </a:moveTo>
                <a:lnTo>
                  <a:pt x="795185" y="1144028"/>
                </a:lnTo>
                <a:lnTo>
                  <a:pt x="972312" y="967740"/>
                </a:lnTo>
                <a:lnTo>
                  <a:pt x="0" y="0"/>
                </a:lnTo>
                <a:lnTo>
                  <a:pt x="0" y="1935480"/>
                </a:lnTo>
                <a:lnTo>
                  <a:pt x="445681" y="1491894"/>
                </a:lnTo>
                <a:lnTo>
                  <a:pt x="624027" y="1670177"/>
                </a:lnTo>
                <a:lnTo>
                  <a:pt x="972705" y="1321562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pc="-85" dirty="0"/>
              <a:t>Total </a:t>
            </a:r>
            <a:r>
              <a:rPr spc="-110" dirty="0"/>
              <a:t>Number </a:t>
            </a:r>
            <a:r>
              <a:rPr dirty="0"/>
              <a:t>of </a:t>
            </a:r>
            <a:r>
              <a:rPr spc="-175" dirty="0"/>
              <a:t>Successful </a:t>
            </a:r>
            <a:r>
              <a:rPr spc="-105" dirty="0"/>
              <a:t>and </a:t>
            </a:r>
            <a:r>
              <a:rPr spc="-95" dirty="0"/>
              <a:t>Failure Mission  </a:t>
            </a:r>
            <a:r>
              <a:rPr spc="-140" dirty="0"/>
              <a:t>Outcomes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23809" y="1770633"/>
            <a:ext cx="3836035" cy="87947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5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185" dirty="0">
                <a:latin typeface="Arial"/>
                <a:cs typeface="Arial"/>
              </a:rPr>
              <a:t>We </a:t>
            </a:r>
            <a:r>
              <a:rPr sz="2000" spc="-70" dirty="0">
                <a:latin typeface="Arial"/>
                <a:cs typeface="Arial"/>
              </a:rPr>
              <a:t>used </a:t>
            </a:r>
            <a:r>
              <a:rPr sz="2000" spc="-30" dirty="0">
                <a:latin typeface="Arial"/>
                <a:cs typeface="Arial"/>
              </a:rPr>
              <a:t>wildcard </a:t>
            </a:r>
            <a:r>
              <a:rPr sz="2000" spc="-20" dirty="0">
                <a:latin typeface="Arial"/>
                <a:cs typeface="Arial"/>
              </a:rPr>
              <a:t>like </a:t>
            </a:r>
            <a:r>
              <a:rPr sz="2000" spc="15" dirty="0">
                <a:latin typeface="Arial"/>
                <a:cs typeface="Arial"/>
              </a:rPr>
              <a:t>‘%’ </a:t>
            </a:r>
            <a:r>
              <a:rPr sz="2000" spc="35" dirty="0">
                <a:latin typeface="Arial"/>
                <a:cs typeface="Arial"/>
              </a:rPr>
              <a:t>to  </a:t>
            </a:r>
            <a:r>
              <a:rPr sz="2000" spc="10" dirty="0">
                <a:latin typeface="Arial"/>
                <a:cs typeface="Arial"/>
              </a:rPr>
              <a:t>filter </a:t>
            </a:r>
            <a:r>
              <a:rPr sz="2000" spc="5" dirty="0">
                <a:latin typeface="Arial"/>
                <a:cs typeface="Arial"/>
              </a:rPr>
              <a:t>for </a:t>
            </a:r>
            <a:r>
              <a:rPr sz="2000" b="1" spc="-265" dirty="0">
                <a:latin typeface="Arial"/>
                <a:cs typeface="Arial"/>
              </a:rPr>
              <a:t>WHERE </a:t>
            </a:r>
            <a:r>
              <a:rPr sz="2000" spc="-60" dirty="0">
                <a:latin typeface="Arial"/>
                <a:cs typeface="Arial"/>
              </a:rPr>
              <a:t>MissionOutcome  </a:t>
            </a:r>
            <a:r>
              <a:rPr sz="2000" spc="-100" dirty="0">
                <a:latin typeface="Arial"/>
                <a:cs typeface="Arial"/>
              </a:rPr>
              <a:t>was </a:t>
            </a:r>
            <a:r>
              <a:rPr sz="2000" spc="-130" dirty="0">
                <a:latin typeface="Arial"/>
                <a:cs typeface="Arial"/>
              </a:rPr>
              <a:t>a </a:t>
            </a:r>
            <a:r>
              <a:rPr sz="2000" spc="-110" dirty="0">
                <a:latin typeface="Arial"/>
                <a:cs typeface="Arial"/>
              </a:rPr>
              <a:t>success </a:t>
            </a:r>
            <a:r>
              <a:rPr sz="2000" spc="5" dirty="0">
                <a:latin typeface="Arial"/>
                <a:cs typeface="Arial"/>
              </a:rPr>
              <a:t>or </a:t>
            </a:r>
            <a:r>
              <a:rPr sz="2000" spc="-130" dirty="0">
                <a:latin typeface="Arial"/>
                <a:cs typeface="Arial"/>
              </a:rPr>
              <a:t>a</a:t>
            </a:r>
            <a:r>
              <a:rPr sz="2000" spc="45" dirty="0">
                <a:latin typeface="Arial"/>
                <a:cs typeface="Arial"/>
              </a:rPr>
              <a:t> </a:t>
            </a:r>
            <a:r>
              <a:rPr sz="2000" spc="-40" dirty="0">
                <a:latin typeface="Arial"/>
                <a:cs typeface="Arial"/>
              </a:rPr>
              <a:t>failure.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177905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5" h="2018029">
                <a:moveTo>
                  <a:pt x="1014095" y="0"/>
                </a:moveTo>
                <a:lnTo>
                  <a:pt x="635" y="1008888"/>
                </a:lnTo>
                <a:lnTo>
                  <a:pt x="181559" y="1189012"/>
                </a:lnTo>
                <a:lnTo>
                  <a:pt x="0" y="1370545"/>
                </a:lnTo>
                <a:lnTo>
                  <a:pt x="343408" y="1713890"/>
                </a:lnTo>
                <a:lnTo>
                  <a:pt x="525678" y="1531581"/>
                </a:lnTo>
                <a:lnTo>
                  <a:pt x="1014095" y="2017776"/>
                </a:lnTo>
                <a:lnTo>
                  <a:pt x="1014095" y="0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3127" y="1456944"/>
            <a:ext cx="5109972" cy="4634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068811" y="646490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2F2F2F"/>
                </a:solidFill>
                <a:latin typeface="Carlito"/>
                <a:cs typeface="Carlito"/>
              </a:rPr>
              <a:t>30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654040" cy="6858000"/>
          </a:xfrm>
          <a:custGeom>
            <a:avLst/>
            <a:gdLst/>
            <a:ahLst/>
            <a:cxnLst/>
            <a:rect l="l" t="t" r="r" b="b"/>
            <a:pathLst>
              <a:path w="5654040" h="6858000">
                <a:moveTo>
                  <a:pt x="5163820" y="0"/>
                </a:moveTo>
                <a:lnTo>
                  <a:pt x="0" y="0"/>
                </a:lnTo>
                <a:lnTo>
                  <a:pt x="0" y="6857999"/>
                </a:lnTo>
                <a:lnTo>
                  <a:pt x="5654040" y="6857999"/>
                </a:lnTo>
                <a:lnTo>
                  <a:pt x="4722241" y="6857997"/>
                </a:lnTo>
                <a:lnTo>
                  <a:pt x="4704588" y="6843646"/>
                </a:lnTo>
                <a:lnTo>
                  <a:pt x="4700006" y="6838021"/>
                </a:lnTo>
                <a:lnTo>
                  <a:pt x="4697555" y="6831944"/>
                </a:lnTo>
                <a:lnTo>
                  <a:pt x="4697890" y="6825243"/>
                </a:lnTo>
                <a:lnTo>
                  <a:pt x="4701667" y="6817744"/>
                </a:lnTo>
                <a:lnTo>
                  <a:pt x="4693068" y="6793453"/>
                </a:lnTo>
                <a:lnTo>
                  <a:pt x="4691078" y="6784271"/>
                </a:lnTo>
                <a:lnTo>
                  <a:pt x="4694826" y="6777285"/>
                </a:lnTo>
                <a:lnTo>
                  <a:pt x="4703445" y="6759581"/>
                </a:lnTo>
                <a:lnTo>
                  <a:pt x="4700244" y="6742570"/>
                </a:lnTo>
                <a:lnTo>
                  <a:pt x="4696126" y="6730314"/>
                </a:lnTo>
                <a:lnTo>
                  <a:pt x="4692747" y="6719121"/>
                </a:lnTo>
                <a:lnTo>
                  <a:pt x="4691761" y="6705295"/>
                </a:lnTo>
                <a:lnTo>
                  <a:pt x="4689034" y="6686648"/>
                </a:lnTo>
                <a:lnTo>
                  <a:pt x="4687760" y="6672630"/>
                </a:lnTo>
                <a:lnTo>
                  <a:pt x="4685438" y="6658860"/>
                </a:lnTo>
                <a:lnTo>
                  <a:pt x="4679569" y="6640957"/>
                </a:lnTo>
                <a:lnTo>
                  <a:pt x="4673538" y="6609607"/>
                </a:lnTo>
                <a:lnTo>
                  <a:pt x="4672472" y="6585858"/>
                </a:lnTo>
                <a:lnTo>
                  <a:pt x="4675378" y="6541312"/>
                </a:lnTo>
                <a:lnTo>
                  <a:pt x="4672641" y="6500712"/>
                </a:lnTo>
                <a:lnTo>
                  <a:pt x="4666916" y="6456632"/>
                </a:lnTo>
                <a:lnTo>
                  <a:pt x="4653407" y="6370256"/>
                </a:lnTo>
                <a:lnTo>
                  <a:pt x="4646072" y="6331777"/>
                </a:lnTo>
                <a:lnTo>
                  <a:pt x="4637595" y="6295085"/>
                </a:lnTo>
                <a:lnTo>
                  <a:pt x="4631118" y="6259649"/>
                </a:lnTo>
                <a:lnTo>
                  <a:pt x="4629785" y="6224943"/>
                </a:lnTo>
                <a:lnTo>
                  <a:pt x="4626102" y="6089688"/>
                </a:lnTo>
                <a:lnTo>
                  <a:pt x="4620962" y="6050534"/>
                </a:lnTo>
                <a:lnTo>
                  <a:pt x="4615275" y="6018871"/>
                </a:lnTo>
                <a:lnTo>
                  <a:pt x="4614779" y="5993692"/>
                </a:lnTo>
                <a:lnTo>
                  <a:pt x="4625213" y="5973991"/>
                </a:lnTo>
                <a:lnTo>
                  <a:pt x="4622139" y="5956603"/>
                </a:lnTo>
                <a:lnTo>
                  <a:pt x="4625768" y="5950172"/>
                </a:lnTo>
                <a:lnTo>
                  <a:pt x="4630231" y="5947112"/>
                </a:lnTo>
                <a:lnTo>
                  <a:pt x="4629658" y="5939840"/>
                </a:lnTo>
                <a:lnTo>
                  <a:pt x="4610354" y="5906465"/>
                </a:lnTo>
                <a:lnTo>
                  <a:pt x="4606036" y="5862701"/>
                </a:lnTo>
                <a:lnTo>
                  <a:pt x="4605928" y="5850711"/>
                </a:lnTo>
                <a:lnTo>
                  <a:pt x="4606321" y="5845257"/>
                </a:lnTo>
                <a:lnTo>
                  <a:pt x="4607429" y="5838680"/>
                </a:lnTo>
                <a:lnTo>
                  <a:pt x="4609465" y="5823318"/>
                </a:lnTo>
                <a:lnTo>
                  <a:pt x="4608322" y="5769229"/>
                </a:lnTo>
                <a:lnTo>
                  <a:pt x="4612364" y="5744365"/>
                </a:lnTo>
                <a:lnTo>
                  <a:pt x="4618448" y="5691372"/>
                </a:lnTo>
                <a:lnTo>
                  <a:pt x="4622419" y="5667895"/>
                </a:lnTo>
                <a:lnTo>
                  <a:pt x="4620978" y="5651512"/>
                </a:lnTo>
                <a:lnTo>
                  <a:pt x="4626705" y="5633042"/>
                </a:lnTo>
                <a:lnTo>
                  <a:pt x="4634384" y="5613669"/>
                </a:lnTo>
                <a:lnTo>
                  <a:pt x="4638802" y="5594578"/>
                </a:lnTo>
                <a:lnTo>
                  <a:pt x="4634408" y="5552032"/>
                </a:lnTo>
                <a:lnTo>
                  <a:pt x="4634611" y="5527767"/>
                </a:lnTo>
                <a:lnTo>
                  <a:pt x="4636051" y="5504306"/>
                </a:lnTo>
                <a:lnTo>
                  <a:pt x="4635373" y="5464175"/>
                </a:lnTo>
                <a:lnTo>
                  <a:pt x="4630517" y="5412934"/>
                </a:lnTo>
                <a:lnTo>
                  <a:pt x="4626149" y="5358955"/>
                </a:lnTo>
                <a:lnTo>
                  <a:pt x="4619498" y="5269738"/>
                </a:lnTo>
                <a:lnTo>
                  <a:pt x="4616989" y="5242941"/>
                </a:lnTo>
                <a:lnTo>
                  <a:pt x="4614957" y="5225097"/>
                </a:lnTo>
                <a:lnTo>
                  <a:pt x="4614211" y="5214874"/>
                </a:lnTo>
                <a:lnTo>
                  <a:pt x="4615561" y="5210937"/>
                </a:lnTo>
                <a:lnTo>
                  <a:pt x="4599741" y="5178859"/>
                </a:lnTo>
                <a:lnTo>
                  <a:pt x="4599400" y="5153961"/>
                </a:lnTo>
                <a:lnTo>
                  <a:pt x="4604059" y="5132659"/>
                </a:lnTo>
                <a:lnTo>
                  <a:pt x="4603242" y="5111369"/>
                </a:lnTo>
                <a:lnTo>
                  <a:pt x="4606768" y="5074626"/>
                </a:lnTo>
                <a:lnTo>
                  <a:pt x="4609544" y="5048027"/>
                </a:lnTo>
                <a:lnTo>
                  <a:pt x="4611010" y="5027572"/>
                </a:lnTo>
                <a:lnTo>
                  <a:pt x="4610608" y="5009261"/>
                </a:lnTo>
                <a:lnTo>
                  <a:pt x="4623677" y="4989258"/>
                </a:lnTo>
                <a:lnTo>
                  <a:pt x="4640008" y="4968970"/>
                </a:lnTo>
                <a:lnTo>
                  <a:pt x="4649862" y="4947967"/>
                </a:lnTo>
                <a:lnTo>
                  <a:pt x="4643501" y="4925822"/>
                </a:lnTo>
                <a:lnTo>
                  <a:pt x="4653420" y="4922055"/>
                </a:lnTo>
                <a:lnTo>
                  <a:pt x="4651613" y="4907788"/>
                </a:lnTo>
                <a:lnTo>
                  <a:pt x="4649019" y="4890567"/>
                </a:lnTo>
                <a:lnTo>
                  <a:pt x="4656582" y="4877943"/>
                </a:lnTo>
                <a:lnTo>
                  <a:pt x="4666162" y="4871809"/>
                </a:lnTo>
                <a:lnTo>
                  <a:pt x="4669790" y="4863544"/>
                </a:lnTo>
                <a:lnTo>
                  <a:pt x="4670655" y="4854065"/>
                </a:lnTo>
                <a:lnTo>
                  <a:pt x="4671949" y="4844288"/>
                </a:lnTo>
                <a:lnTo>
                  <a:pt x="4683500" y="4824585"/>
                </a:lnTo>
                <a:lnTo>
                  <a:pt x="4691776" y="4791440"/>
                </a:lnTo>
                <a:lnTo>
                  <a:pt x="4695219" y="4756937"/>
                </a:lnTo>
                <a:lnTo>
                  <a:pt x="4692269" y="4733163"/>
                </a:lnTo>
                <a:lnTo>
                  <a:pt x="4697483" y="4698882"/>
                </a:lnTo>
                <a:lnTo>
                  <a:pt x="4702175" y="4673139"/>
                </a:lnTo>
                <a:lnTo>
                  <a:pt x="4704199" y="4650420"/>
                </a:lnTo>
                <a:lnTo>
                  <a:pt x="4701413" y="4625213"/>
                </a:lnTo>
                <a:lnTo>
                  <a:pt x="4700222" y="4600203"/>
                </a:lnTo>
                <a:lnTo>
                  <a:pt x="4702651" y="4579064"/>
                </a:lnTo>
                <a:lnTo>
                  <a:pt x="4707985" y="4559472"/>
                </a:lnTo>
                <a:lnTo>
                  <a:pt x="4715510" y="4539107"/>
                </a:lnTo>
                <a:lnTo>
                  <a:pt x="4716018" y="4488561"/>
                </a:lnTo>
                <a:lnTo>
                  <a:pt x="4716601" y="4473672"/>
                </a:lnTo>
                <a:lnTo>
                  <a:pt x="4718780" y="4453937"/>
                </a:lnTo>
                <a:lnTo>
                  <a:pt x="4721482" y="4432178"/>
                </a:lnTo>
                <a:lnTo>
                  <a:pt x="4723638" y="4411218"/>
                </a:lnTo>
                <a:lnTo>
                  <a:pt x="4714345" y="4362126"/>
                </a:lnTo>
                <a:lnTo>
                  <a:pt x="4717780" y="4313475"/>
                </a:lnTo>
                <a:lnTo>
                  <a:pt x="4723477" y="4265753"/>
                </a:lnTo>
                <a:lnTo>
                  <a:pt x="4720971" y="4219448"/>
                </a:lnTo>
                <a:lnTo>
                  <a:pt x="4722780" y="4192242"/>
                </a:lnTo>
                <a:lnTo>
                  <a:pt x="4723681" y="4174504"/>
                </a:lnTo>
                <a:lnTo>
                  <a:pt x="4727399" y="4153236"/>
                </a:lnTo>
                <a:lnTo>
                  <a:pt x="4737657" y="4115442"/>
                </a:lnTo>
                <a:lnTo>
                  <a:pt x="4758182" y="4048125"/>
                </a:lnTo>
                <a:lnTo>
                  <a:pt x="4760525" y="4011412"/>
                </a:lnTo>
                <a:lnTo>
                  <a:pt x="4768072" y="3960828"/>
                </a:lnTo>
                <a:lnTo>
                  <a:pt x="4771880" y="3911411"/>
                </a:lnTo>
                <a:lnTo>
                  <a:pt x="4763008" y="3878199"/>
                </a:lnTo>
                <a:lnTo>
                  <a:pt x="4759672" y="3847988"/>
                </a:lnTo>
                <a:lnTo>
                  <a:pt x="4759372" y="3831971"/>
                </a:lnTo>
                <a:lnTo>
                  <a:pt x="4756096" y="3814048"/>
                </a:lnTo>
                <a:lnTo>
                  <a:pt x="4743831" y="3778123"/>
                </a:lnTo>
                <a:lnTo>
                  <a:pt x="4743116" y="3761944"/>
                </a:lnTo>
                <a:lnTo>
                  <a:pt x="4738401" y="3742515"/>
                </a:lnTo>
                <a:lnTo>
                  <a:pt x="4732972" y="3723205"/>
                </a:lnTo>
                <a:lnTo>
                  <a:pt x="4730115" y="3707383"/>
                </a:lnTo>
                <a:lnTo>
                  <a:pt x="4728706" y="3693925"/>
                </a:lnTo>
                <a:lnTo>
                  <a:pt x="4728178" y="3682111"/>
                </a:lnTo>
                <a:lnTo>
                  <a:pt x="4727956" y="3664585"/>
                </a:lnTo>
                <a:lnTo>
                  <a:pt x="4722749" y="3653028"/>
                </a:lnTo>
                <a:lnTo>
                  <a:pt x="4715637" y="3641217"/>
                </a:lnTo>
                <a:lnTo>
                  <a:pt x="4715637" y="3606038"/>
                </a:lnTo>
                <a:lnTo>
                  <a:pt x="4723130" y="3597275"/>
                </a:lnTo>
                <a:lnTo>
                  <a:pt x="4720336" y="3586353"/>
                </a:lnTo>
                <a:lnTo>
                  <a:pt x="4722749" y="3569716"/>
                </a:lnTo>
                <a:lnTo>
                  <a:pt x="4718685" y="3552190"/>
                </a:lnTo>
                <a:lnTo>
                  <a:pt x="4711573" y="3542029"/>
                </a:lnTo>
                <a:lnTo>
                  <a:pt x="4702556" y="3531235"/>
                </a:lnTo>
                <a:lnTo>
                  <a:pt x="4696206" y="3496437"/>
                </a:lnTo>
                <a:lnTo>
                  <a:pt x="4702175" y="3486912"/>
                </a:lnTo>
                <a:lnTo>
                  <a:pt x="4697476" y="3476371"/>
                </a:lnTo>
                <a:lnTo>
                  <a:pt x="4696825" y="3465256"/>
                </a:lnTo>
                <a:lnTo>
                  <a:pt x="4695825" y="3424554"/>
                </a:lnTo>
                <a:lnTo>
                  <a:pt x="4694047" y="3419855"/>
                </a:lnTo>
                <a:lnTo>
                  <a:pt x="4695571" y="3415157"/>
                </a:lnTo>
                <a:lnTo>
                  <a:pt x="4692142" y="3409823"/>
                </a:lnTo>
                <a:lnTo>
                  <a:pt x="4693793" y="3407029"/>
                </a:lnTo>
                <a:lnTo>
                  <a:pt x="4681474" y="3378962"/>
                </a:lnTo>
                <a:lnTo>
                  <a:pt x="4676140" y="3362960"/>
                </a:lnTo>
                <a:lnTo>
                  <a:pt x="4660265" y="3332099"/>
                </a:lnTo>
                <a:lnTo>
                  <a:pt x="4662297" y="3325622"/>
                </a:lnTo>
                <a:lnTo>
                  <a:pt x="4646168" y="3278124"/>
                </a:lnTo>
                <a:lnTo>
                  <a:pt x="4648327" y="3277235"/>
                </a:lnTo>
                <a:lnTo>
                  <a:pt x="4654169" y="3262629"/>
                </a:lnTo>
                <a:lnTo>
                  <a:pt x="4653026" y="3258692"/>
                </a:lnTo>
                <a:lnTo>
                  <a:pt x="4650593" y="3233951"/>
                </a:lnTo>
                <a:lnTo>
                  <a:pt x="4654518" y="3222497"/>
                </a:lnTo>
                <a:lnTo>
                  <a:pt x="4654490" y="3209615"/>
                </a:lnTo>
                <a:lnTo>
                  <a:pt x="4640199" y="3180588"/>
                </a:lnTo>
                <a:lnTo>
                  <a:pt x="4644485" y="3174103"/>
                </a:lnTo>
                <a:lnTo>
                  <a:pt x="4645723" y="3167475"/>
                </a:lnTo>
                <a:lnTo>
                  <a:pt x="4644199" y="3160228"/>
                </a:lnTo>
                <a:lnTo>
                  <a:pt x="4640199" y="3151886"/>
                </a:lnTo>
                <a:lnTo>
                  <a:pt x="4640589" y="3137275"/>
                </a:lnTo>
                <a:lnTo>
                  <a:pt x="4645040" y="3126724"/>
                </a:lnTo>
                <a:lnTo>
                  <a:pt x="4647039" y="3116720"/>
                </a:lnTo>
                <a:lnTo>
                  <a:pt x="4640072" y="3103753"/>
                </a:lnTo>
                <a:lnTo>
                  <a:pt x="4645247" y="3097224"/>
                </a:lnTo>
                <a:lnTo>
                  <a:pt x="4644993" y="3082099"/>
                </a:lnTo>
                <a:lnTo>
                  <a:pt x="4645072" y="3068212"/>
                </a:lnTo>
                <a:lnTo>
                  <a:pt x="4651248" y="3065399"/>
                </a:lnTo>
                <a:lnTo>
                  <a:pt x="4648160" y="3054244"/>
                </a:lnTo>
                <a:lnTo>
                  <a:pt x="4642453" y="3042269"/>
                </a:lnTo>
                <a:lnTo>
                  <a:pt x="4636031" y="3030555"/>
                </a:lnTo>
                <a:lnTo>
                  <a:pt x="4630801" y="3020187"/>
                </a:lnTo>
                <a:lnTo>
                  <a:pt x="4627407" y="3009606"/>
                </a:lnTo>
                <a:lnTo>
                  <a:pt x="4619049" y="2997398"/>
                </a:lnTo>
                <a:lnTo>
                  <a:pt x="4619371" y="2991104"/>
                </a:lnTo>
                <a:lnTo>
                  <a:pt x="4620895" y="2987802"/>
                </a:lnTo>
                <a:lnTo>
                  <a:pt x="4624197" y="2983484"/>
                </a:lnTo>
                <a:lnTo>
                  <a:pt x="4630547" y="2977261"/>
                </a:lnTo>
                <a:lnTo>
                  <a:pt x="4625905" y="2962288"/>
                </a:lnTo>
                <a:lnTo>
                  <a:pt x="4626752" y="2949019"/>
                </a:lnTo>
                <a:lnTo>
                  <a:pt x="4629814" y="2933487"/>
                </a:lnTo>
                <a:lnTo>
                  <a:pt x="4631817" y="2911729"/>
                </a:lnTo>
                <a:lnTo>
                  <a:pt x="4630491" y="2890170"/>
                </a:lnTo>
                <a:lnTo>
                  <a:pt x="4624705" y="2825877"/>
                </a:lnTo>
                <a:lnTo>
                  <a:pt x="4624705" y="2804160"/>
                </a:lnTo>
                <a:lnTo>
                  <a:pt x="4617974" y="2790190"/>
                </a:lnTo>
                <a:lnTo>
                  <a:pt x="4613275" y="2760217"/>
                </a:lnTo>
                <a:lnTo>
                  <a:pt x="4619498" y="2751074"/>
                </a:lnTo>
                <a:lnTo>
                  <a:pt x="4615434" y="2740279"/>
                </a:lnTo>
                <a:lnTo>
                  <a:pt x="4619117" y="2726436"/>
                </a:lnTo>
                <a:lnTo>
                  <a:pt x="4615180" y="2725039"/>
                </a:lnTo>
                <a:lnTo>
                  <a:pt x="4608068" y="2715895"/>
                </a:lnTo>
                <a:lnTo>
                  <a:pt x="4621911" y="2665603"/>
                </a:lnTo>
                <a:lnTo>
                  <a:pt x="4626737" y="2635377"/>
                </a:lnTo>
                <a:lnTo>
                  <a:pt x="4626864" y="2606040"/>
                </a:lnTo>
                <a:lnTo>
                  <a:pt x="4633087" y="2596515"/>
                </a:lnTo>
                <a:lnTo>
                  <a:pt x="4634144" y="2585321"/>
                </a:lnTo>
                <a:lnTo>
                  <a:pt x="4633261" y="2573448"/>
                </a:lnTo>
                <a:lnTo>
                  <a:pt x="4632069" y="2561457"/>
                </a:lnTo>
                <a:lnTo>
                  <a:pt x="4632198" y="2549905"/>
                </a:lnTo>
                <a:lnTo>
                  <a:pt x="4648073" y="2496439"/>
                </a:lnTo>
                <a:lnTo>
                  <a:pt x="4649622" y="2487505"/>
                </a:lnTo>
                <a:lnTo>
                  <a:pt x="4656627" y="2454826"/>
                </a:lnTo>
                <a:lnTo>
                  <a:pt x="4658106" y="2445892"/>
                </a:lnTo>
                <a:lnTo>
                  <a:pt x="4657228" y="2438939"/>
                </a:lnTo>
                <a:lnTo>
                  <a:pt x="4658141" y="2416032"/>
                </a:lnTo>
                <a:lnTo>
                  <a:pt x="4657979" y="2408936"/>
                </a:lnTo>
                <a:lnTo>
                  <a:pt x="4673576" y="2395970"/>
                </a:lnTo>
                <a:lnTo>
                  <a:pt x="4677410" y="2369312"/>
                </a:lnTo>
                <a:lnTo>
                  <a:pt x="4680196" y="2344177"/>
                </a:lnTo>
                <a:lnTo>
                  <a:pt x="4692650" y="2335784"/>
                </a:lnTo>
                <a:lnTo>
                  <a:pt x="4705490" y="2312866"/>
                </a:lnTo>
                <a:lnTo>
                  <a:pt x="4717367" y="2295985"/>
                </a:lnTo>
                <a:lnTo>
                  <a:pt x="4727457" y="2280080"/>
                </a:lnTo>
                <a:lnTo>
                  <a:pt x="4734941" y="2260091"/>
                </a:lnTo>
                <a:lnTo>
                  <a:pt x="4736625" y="2238386"/>
                </a:lnTo>
                <a:lnTo>
                  <a:pt x="4736131" y="2223611"/>
                </a:lnTo>
                <a:lnTo>
                  <a:pt x="4736280" y="2210407"/>
                </a:lnTo>
                <a:lnTo>
                  <a:pt x="4739894" y="2193416"/>
                </a:lnTo>
                <a:lnTo>
                  <a:pt x="4737276" y="2169882"/>
                </a:lnTo>
                <a:lnTo>
                  <a:pt x="4733623" y="2149157"/>
                </a:lnTo>
                <a:lnTo>
                  <a:pt x="4735232" y="2129194"/>
                </a:lnTo>
                <a:lnTo>
                  <a:pt x="4748403" y="2107946"/>
                </a:lnTo>
                <a:lnTo>
                  <a:pt x="4754880" y="2024252"/>
                </a:lnTo>
                <a:lnTo>
                  <a:pt x="4793742" y="1969389"/>
                </a:lnTo>
                <a:lnTo>
                  <a:pt x="4797806" y="1961134"/>
                </a:lnTo>
                <a:lnTo>
                  <a:pt x="4808601" y="1945132"/>
                </a:lnTo>
                <a:lnTo>
                  <a:pt x="4807839" y="1942084"/>
                </a:lnTo>
                <a:lnTo>
                  <a:pt x="4802886" y="1935607"/>
                </a:lnTo>
                <a:lnTo>
                  <a:pt x="4803126" y="1930048"/>
                </a:lnTo>
                <a:lnTo>
                  <a:pt x="4805680" y="1910207"/>
                </a:lnTo>
                <a:lnTo>
                  <a:pt x="4804156" y="1909952"/>
                </a:lnTo>
                <a:lnTo>
                  <a:pt x="4804029" y="1909190"/>
                </a:lnTo>
                <a:lnTo>
                  <a:pt x="4811014" y="1899412"/>
                </a:lnTo>
                <a:lnTo>
                  <a:pt x="4813046" y="1895094"/>
                </a:lnTo>
                <a:lnTo>
                  <a:pt x="4799076" y="1892427"/>
                </a:lnTo>
                <a:lnTo>
                  <a:pt x="4796817" y="1885209"/>
                </a:lnTo>
                <a:lnTo>
                  <a:pt x="4797679" y="1876123"/>
                </a:lnTo>
                <a:lnTo>
                  <a:pt x="4797682" y="1867441"/>
                </a:lnTo>
                <a:lnTo>
                  <a:pt x="4792853" y="1861439"/>
                </a:lnTo>
                <a:lnTo>
                  <a:pt x="4799282" y="1848897"/>
                </a:lnTo>
                <a:lnTo>
                  <a:pt x="4805045" y="1835785"/>
                </a:lnTo>
                <a:lnTo>
                  <a:pt x="4806823" y="1830577"/>
                </a:lnTo>
                <a:lnTo>
                  <a:pt x="4806569" y="1830451"/>
                </a:lnTo>
                <a:lnTo>
                  <a:pt x="4806188" y="1829180"/>
                </a:lnTo>
                <a:lnTo>
                  <a:pt x="4806569" y="1827529"/>
                </a:lnTo>
                <a:lnTo>
                  <a:pt x="4807712" y="1824863"/>
                </a:lnTo>
                <a:lnTo>
                  <a:pt x="4809998" y="1821052"/>
                </a:lnTo>
                <a:lnTo>
                  <a:pt x="4812411" y="1807083"/>
                </a:lnTo>
                <a:lnTo>
                  <a:pt x="4809109" y="1805304"/>
                </a:lnTo>
                <a:lnTo>
                  <a:pt x="4809871" y="1804415"/>
                </a:lnTo>
                <a:lnTo>
                  <a:pt x="4816129" y="1800494"/>
                </a:lnTo>
                <a:lnTo>
                  <a:pt x="4819650" y="1796954"/>
                </a:lnTo>
                <a:lnTo>
                  <a:pt x="4817264" y="1792128"/>
                </a:lnTo>
                <a:lnTo>
                  <a:pt x="4805807" y="1784350"/>
                </a:lnTo>
                <a:lnTo>
                  <a:pt x="4812579" y="1774447"/>
                </a:lnTo>
                <a:lnTo>
                  <a:pt x="4812363" y="1765522"/>
                </a:lnTo>
                <a:lnTo>
                  <a:pt x="4809503" y="1755024"/>
                </a:lnTo>
                <a:lnTo>
                  <a:pt x="4808347" y="1740408"/>
                </a:lnTo>
                <a:lnTo>
                  <a:pt x="4815498" y="1734377"/>
                </a:lnTo>
                <a:lnTo>
                  <a:pt x="4818316" y="1728263"/>
                </a:lnTo>
                <a:lnTo>
                  <a:pt x="4817705" y="1722030"/>
                </a:lnTo>
                <a:lnTo>
                  <a:pt x="4814570" y="1715642"/>
                </a:lnTo>
                <a:lnTo>
                  <a:pt x="4820521" y="1699595"/>
                </a:lnTo>
                <a:lnTo>
                  <a:pt x="4822840" y="1683083"/>
                </a:lnTo>
                <a:lnTo>
                  <a:pt x="4823946" y="1665833"/>
                </a:lnTo>
                <a:lnTo>
                  <a:pt x="4826254" y="1647571"/>
                </a:lnTo>
                <a:lnTo>
                  <a:pt x="4835663" y="1630136"/>
                </a:lnTo>
                <a:lnTo>
                  <a:pt x="4836096" y="1613915"/>
                </a:lnTo>
                <a:lnTo>
                  <a:pt x="4833576" y="1597314"/>
                </a:lnTo>
                <a:lnTo>
                  <a:pt x="4834128" y="1578737"/>
                </a:lnTo>
                <a:lnTo>
                  <a:pt x="4830064" y="1545971"/>
                </a:lnTo>
                <a:lnTo>
                  <a:pt x="4830710" y="1541117"/>
                </a:lnTo>
                <a:lnTo>
                  <a:pt x="4830286" y="1532572"/>
                </a:lnTo>
                <a:lnTo>
                  <a:pt x="4829175" y="1519936"/>
                </a:lnTo>
                <a:lnTo>
                  <a:pt x="4828921" y="1519682"/>
                </a:lnTo>
                <a:lnTo>
                  <a:pt x="4832223" y="1514855"/>
                </a:lnTo>
                <a:lnTo>
                  <a:pt x="4833491" y="1503048"/>
                </a:lnTo>
                <a:lnTo>
                  <a:pt x="4833598" y="1475386"/>
                </a:lnTo>
                <a:lnTo>
                  <a:pt x="4834509" y="1463294"/>
                </a:lnTo>
                <a:lnTo>
                  <a:pt x="4837457" y="1456991"/>
                </a:lnTo>
                <a:lnTo>
                  <a:pt x="4841716" y="1446307"/>
                </a:lnTo>
                <a:lnTo>
                  <a:pt x="4845260" y="1435862"/>
                </a:lnTo>
                <a:lnTo>
                  <a:pt x="4846066" y="1430274"/>
                </a:lnTo>
                <a:lnTo>
                  <a:pt x="4845050" y="1429512"/>
                </a:lnTo>
                <a:lnTo>
                  <a:pt x="4864227" y="1403985"/>
                </a:lnTo>
                <a:lnTo>
                  <a:pt x="4871466" y="1360932"/>
                </a:lnTo>
                <a:lnTo>
                  <a:pt x="4899533" y="1302003"/>
                </a:lnTo>
                <a:lnTo>
                  <a:pt x="4903216" y="1210817"/>
                </a:lnTo>
                <a:lnTo>
                  <a:pt x="4911379" y="1201622"/>
                </a:lnTo>
                <a:lnTo>
                  <a:pt x="4915662" y="1192022"/>
                </a:lnTo>
                <a:lnTo>
                  <a:pt x="4917753" y="1178421"/>
                </a:lnTo>
                <a:lnTo>
                  <a:pt x="4919345" y="1157224"/>
                </a:lnTo>
                <a:lnTo>
                  <a:pt x="4925820" y="1129377"/>
                </a:lnTo>
                <a:lnTo>
                  <a:pt x="4927615" y="1110472"/>
                </a:lnTo>
                <a:lnTo>
                  <a:pt x="4926006" y="1091447"/>
                </a:lnTo>
                <a:lnTo>
                  <a:pt x="4922266" y="1063244"/>
                </a:lnTo>
                <a:lnTo>
                  <a:pt x="4931042" y="1022986"/>
                </a:lnTo>
                <a:lnTo>
                  <a:pt x="4941617" y="984837"/>
                </a:lnTo>
                <a:lnTo>
                  <a:pt x="4961503" y="942425"/>
                </a:lnTo>
                <a:lnTo>
                  <a:pt x="4998212" y="889380"/>
                </a:lnTo>
                <a:lnTo>
                  <a:pt x="5024501" y="816355"/>
                </a:lnTo>
                <a:lnTo>
                  <a:pt x="5031950" y="804574"/>
                </a:lnTo>
                <a:lnTo>
                  <a:pt x="5042852" y="785828"/>
                </a:lnTo>
                <a:lnTo>
                  <a:pt x="5051468" y="766439"/>
                </a:lnTo>
                <a:lnTo>
                  <a:pt x="5052060" y="752728"/>
                </a:lnTo>
                <a:lnTo>
                  <a:pt x="5067046" y="724408"/>
                </a:lnTo>
                <a:lnTo>
                  <a:pt x="5072380" y="722502"/>
                </a:lnTo>
                <a:lnTo>
                  <a:pt x="5075428" y="717550"/>
                </a:lnTo>
                <a:lnTo>
                  <a:pt x="5074666" y="697229"/>
                </a:lnTo>
                <a:lnTo>
                  <a:pt x="5074285" y="693420"/>
                </a:lnTo>
                <a:lnTo>
                  <a:pt x="5074793" y="690879"/>
                </a:lnTo>
                <a:lnTo>
                  <a:pt x="5075682" y="689228"/>
                </a:lnTo>
                <a:lnTo>
                  <a:pt x="5076190" y="689101"/>
                </a:lnTo>
                <a:lnTo>
                  <a:pt x="5076317" y="681609"/>
                </a:lnTo>
                <a:lnTo>
                  <a:pt x="5084575" y="665227"/>
                </a:lnTo>
                <a:lnTo>
                  <a:pt x="5117973" y="601345"/>
                </a:lnTo>
                <a:lnTo>
                  <a:pt x="5114815" y="590224"/>
                </a:lnTo>
                <a:lnTo>
                  <a:pt x="5111575" y="582294"/>
                </a:lnTo>
                <a:lnTo>
                  <a:pt x="5113883" y="579127"/>
                </a:lnTo>
                <a:lnTo>
                  <a:pt x="5127371" y="582295"/>
                </a:lnTo>
                <a:lnTo>
                  <a:pt x="5127752" y="577088"/>
                </a:lnTo>
                <a:lnTo>
                  <a:pt x="5130546" y="574294"/>
                </a:lnTo>
                <a:lnTo>
                  <a:pt x="5134737" y="572515"/>
                </a:lnTo>
                <a:lnTo>
                  <a:pt x="5136515" y="572135"/>
                </a:lnTo>
                <a:lnTo>
                  <a:pt x="5132324" y="536066"/>
                </a:lnTo>
                <a:lnTo>
                  <a:pt x="5134991" y="531622"/>
                </a:lnTo>
                <a:lnTo>
                  <a:pt x="5121529" y="491363"/>
                </a:lnTo>
                <a:lnTo>
                  <a:pt x="5118608" y="487299"/>
                </a:lnTo>
                <a:lnTo>
                  <a:pt x="5117846" y="481964"/>
                </a:lnTo>
                <a:lnTo>
                  <a:pt x="5121783" y="473837"/>
                </a:lnTo>
                <a:lnTo>
                  <a:pt x="5123688" y="472059"/>
                </a:lnTo>
                <a:lnTo>
                  <a:pt x="5140452" y="354583"/>
                </a:lnTo>
                <a:lnTo>
                  <a:pt x="5142041" y="297308"/>
                </a:lnTo>
                <a:lnTo>
                  <a:pt x="5143754" y="265683"/>
                </a:lnTo>
                <a:lnTo>
                  <a:pt x="5142341" y="233558"/>
                </a:lnTo>
                <a:lnTo>
                  <a:pt x="5139499" y="218614"/>
                </a:lnTo>
                <a:lnTo>
                  <a:pt x="5137038" y="207551"/>
                </a:lnTo>
                <a:lnTo>
                  <a:pt x="5136769" y="187071"/>
                </a:lnTo>
                <a:lnTo>
                  <a:pt x="5134858" y="166020"/>
                </a:lnTo>
                <a:lnTo>
                  <a:pt x="5133197" y="144684"/>
                </a:lnTo>
                <a:lnTo>
                  <a:pt x="5135036" y="130349"/>
                </a:lnTo>
                <a:lnTo>
                  <a:pt x="5143627" y="130301"/>
                </a:lnTo>
                <a:lnTo>
                  <a:pt x="5132068" y="96246"/>
                </a:lnTo>
                <a:lnTo>
                  <a:pt x="5137832" y="75406"/>
                </a:lnTo>
                <a:lnTo>
                  <a:pt x="5147859" y="53756"/>
                </a:lnTo>
                <a:lnTo>
                  <a:pt x="5149088" y="17272"/>
                </a:lnTo>
                <a:lnTo>
                  <a:pt x="5155184" y="13843"/>
                </a:lnTo>
                <a:lnTo>
                  <a:pt x="5159756" y="8381"/>
                </a:lnTo>
                <a:lnTo>
                  <a:pt x="5163312" y="1650"/>
                </a:lnTo>
                <a:lnTo>
                  <a:pt x="5163820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671322"/>
            <a:ext cx="3646804" cy="109664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95"/>
              </a:spcBef>
            </a:pPr>
            <a:r>
              <a:rPr sz="3700" spc="-95" dirty="0"/>
              <a:t>Boosters </a:t>
            </a:r>
            <a:r>
              <a:rPr sz="3700" spc="-120" dirty="0"/>
              <a:t>Carried  </a:t>
            </a:r>
            <a:r>
              <a:rPr sz="3700" spc="-155" dirty="0"/>
              <a:t>Maximum</a:t>
            </a:r>
            <a:r>
              <a:rPr sz="3700" spc="30" dirty="0"/>
              <a:t> </a:t>
            </a:r>
            <a:r>
              <a:rPr sz="3700" spc="-140" dirty="0"/>
              <a:t>Payload</a:t>
            </a:r>
            <a:endParaRPr sz="3700"/>
          </a:p>
        </p:txBody>
      </p:sp>
      <p:sp>
        <p:nvSpPr>
          <p:cNvPr id="4" name="object 4"/>
          <p:cNvSpPr txBox="1"/>
          <p:nvPr/>
        </p:nvSpPr>
        <p:spPr>
          <a:xfrm>
            <a:off x="941324" y="2187956"/>
            <a:ext cx="3220085" cy="121856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305"/>
              </a:spcBef>
              <a:buChar char="•"/>
              <a:tabLst>
                <a:tab pos="240665" algn="l"/>
                <a:tab pos="241300" algn="l"/>
              </a:tabLst>
            </a:pPr>
            <a:r>
              <a:rPr sz="1700" spc="-165" dirty="0">
                <a:latin typeface="Arial"/>
                <a:cs typeface="Arial"/>
              </a:rPr>
              <a:t>We </a:t>
            </a:r>
            <a:r>
              <a:rPr sz="1700" spc="-25" dirty="0">
                <a:latin typeface="Arial"/>
                <a:cs typeface="Arial"/>
              </a:rPr>
              <a:t>determined the </a:t>
            </a:r>
            <a:r>
              <a:rPr sz="1700" spc="-20" dirty="0">
                <a:latin typeface="Arial"/>
                <a:cs typeface="Arial"/>
              </a:rPr>
              <a:t>booster </a:t>
            </a:r>
            <a:r>
              <a:rPr sz="1700" dirty="0">
                <a:latin typeface="Arial"/>
                <a:cs typeface="Arial"/>
              </a:rPr>
              <a:t>that  </a:t>
            </a:r>
            <a:r>
              <a:rPr sz="1700" spc="-75" dirty="0">
                <a:latin typeface="Arial"/>
                <a:cs typeface="Arial"/>
              </a:rPr>
              <a:t>have </a:t>
            </a:r>
            <a:r>
              <a:rPr sz="1700" spc="-35" dirty="0">
                <a:latin typeface="Arial"/>
                <a:cs typeface="Arial"/>
              </a:rPr>
              <a:t>carried </a:t>
            </a:r>
            <a:r>
              <a:rPr sz="1700" spc="-25" dirty="0">
                <a:latin typeface="Arial"/>
                <a:cs typeface="Arial"/>
              </a:rPr>
              <a:t>the </a:t>
            </a:r>
            <a:r>
              <a:rPr sz="1700" spc="-70" dirty="0">
                <a:latin typeface="Arial"/>
                <a:cs typeface="Arial"/>
              </a:rPr>
              <a:t>maximum  </a:t>
            </a:r>
            <a:r>
              <a:rPr sz="1700" spc="-35" dirty="0">
                <a:latin typeface="Arial"/>
                <a:cs typeface="Arial"/>
              </a:rPr>
              <a:t>payload using </a:t>
            </a:r>
            <a:r>
              <a:rPr sz="1700" spc="-110" dirty="0">
                <a:latin typeface="Arial"/>
                <a:cs typeface="Arial"/>
              </a:rPr>
              <a:t>a </a:t>
            </a:r>
            <a:r>
              <a:rPr sz="1700" spc="-40" dirty="0">
                <a:latin typeface="Arial"/>
                <a:cs typeface="Arial"/>
              </a:rPr>
              <a:t>subquery </a:t>
            </a:r>
            <a:r>
              <a:rPr sz="1700" spc="-10" dirty="0">
                <a:latin typeface="Arial"/>
                <a:cs typeface="Arial"/>
              </a:rPr>
              <a:t>in </a:t>
            </a:r>
            <a:r>
              <a:rPr sz="1700" spc="-25" dirty="0">
                <a:latin typeface="Arial"/>
                <a:cs typeface="Arial"/>
              </a:rPr>
              <a:t>the  </a:t>
            </a:r>
            <a:r>
              <a:rPr sz="1700" b="1" spc="-225" dirty="0">
                <a:latin typeface="Arial"/>
                <a:cs typeface="Arial"/>
              </a:rPr>
              <a:t>WHERE </a:t>
            </a:r>
            <a:r>
              <a:rPr sz="1700" spc="-75" dirty="0">
                <a:latin typeface="Arial"/>
                <a:cs typeface="Arial"/>
              </a:rPr>
              <a:t>clause </a:t>
            </a:r>
            <a:r>
              <a:rPr sz="1700" spc="-50" dirty="0">
                <a:latin typeface="Arial"/>
                <a:cs typeface="Arial"/>
              </a:rPr>
              <a:t>and </a:t>
            </a:r>
            <a:r>
              <a:rPr sz="1700" spc="-25" dirty="0">
                <a:latin typeface="Arial"/>
                <a:cs typeface="Arial"/>
              </a:rPr>
              <a:t>the </a:t>
            </a:r>
            <a:r>
              <a:rPr sz="1700" b="1" spc="-135" dirty="0">
                <a:latin typeface="Arial"/>
                <a:cs typeface="Arial"/>
              </a:rPr>
              <a:t>MAX()  </a:t>
            </a:r>
            <a:r>
              <a:rPr sz="1700" spc="-25" dirty="0">
                <a:latin typeface="Arial"/>
                <a:cs typeface="Arial"/>
              </a:rPr>
              <a:t>function.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45252" y="963167"/>
            <a:ext cx="6155436" cy="4954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121643" y="6475196"/>
            <a:ext cx="15367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10" dirty="0">
                <a:solidFill>
                  <a:srgbClr val="7E7E7E"/>
                </a:solidFill>
                <a:latin typeface="Carlito"/>
                <a:cs typeface="Carlito"/>
              </a:rPr>
              <a:t>31</a:t>
            </a:r>
            <a:endParaRPr sz="1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Arial"/>
                <a:cs typeface="Arial"/>
              </a:rPr>
              <a:t>32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842261"/>
            <a:ext cx="911161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Arial"/>
                <a:cs typeface="Arial"/>
              </a:rPr>
              <a:t>We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used </a:t>
            </a:r>
            <a:r>
              <a:rPr sz="2200" spc="-150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combinations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b="1" spc="-295" dirty="0">
                <a:solidFill>
                  <a:srgbClr val="292929"/>
                </a:solidFill>
                <a:latin typeface="Arial"/>
                <a:cs typeface="Arial"/>
              </a:rPr>
              <a:t>WHERE </a:t>
            </a:r>
            <a:r>
              <a:rPr sz="2200" spc="-100" dirty="0">
                <a:solidFill>
                  <a:srgbClr val="292929"/>
                </a:solidFill>
                <a:latin typeface="Arial"/>
                <a:cs typeface="Arial"/>
              </a:rPr>
              <a:t>clause, </a:t>
            </a:r>
            <a:r>
              <a:rPr sz="2200" b="1" spc="-225" dirty="0">
                <a:solidFill>
                  <a:srgbClr val="292929"/>
                </a:solidFill>
                <a:latin typeface="Arial"/>
                <a:cs typeface="Arial"/>
              </a:rPr>
              <a:t>LIKE</a:t>
            </a:r>
            <a:r>
              <a:rPr sz="2200" spc="-225" dirty="0">
                <a:solidFill>
                  <a:srgbClr val="292929"/>
                </a:solidFill>
                <a:latin typeface="Arial"/>
                <a:cs typeface="Arial"/>
              </a:rPr>
              <a:t>, </a:t>
            </a:r>
            <a:r>
              <a:rPr sz="2200" b="1" spc="-15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-150" dirty="0">
                <a:solidFill>
                  <a:srgbClr val="292929"/>
                </a:solidFill>
                <a:latin typeface="Arial"/>
                <a:cs typeface="Arial"/>
              </a:rPr>
              <a:t>,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b="1" spc="-280" dirty="0">
                <a:solidFill>
                  <a:srgbClr val="292929"/>
                </a:solidFill>
                <a:latin typeface="Arial"/>
                <a:cs typeface="Arial"/>
              </a:rPr>
              <a:t>BETWEEN 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conditions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filter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failed landing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outcomes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drone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ship,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their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booster 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versions,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site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names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year</a:t>
            </a:r>
            <a:r>
              <a:rPr sz="2200" spc="1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Arial"/>
                <a:cs typeface="Arial"/>
              </a:rPr>
              <a:t>2015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44672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170" dirty="0"/>
              <a:t>2015 </a:t>
            </a:r>
            <a:r>
              <a:rPr sz="3700" spc="-160" dirty="0"/>
              <a:t>Launch</a:t>
            </a:r>
            <a:r>
              <a:rPr sz="3700" spc="-30" dirty="0"/>
              <a:t> </a:t>
            </a:r>
            <a:r>
              <a:rPr sz="3700" spc="-175" dirty="0"/>
              <a:t>Records</a:t>
            </a:r>
            <a:endParaRPr sz="3700"/>
          </a:p>
        </p:txBody>
      </p:sp>
      <p:sp>
        <p:nvSpPr>
          <p:cNvPr id="5" name="object 5"/>
          <p:cNvSpPr/>
          <p:nvPr/>
        </p:nvSpPr>
        <p:spPr>
          <a:xfrm>
            <a:off x="2023872" y="3075432"/>
            <a:ext cx="7239000" cy="25816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19" h="1935480">
                <a:moveTo>
                  <a:pt x="972705" y="1321562"/>
                </a:moveTo>
                <a:lnTo>
                  <a:pt x="795185" y="1144028"/>
                </a:lnTo>
                <a:lnTo>
                  <a:pt x="972312" y="967740"/>
                </a:lnTo>
                <a:lnTo>
                  <a:pt x="0" y="0"/>
                </a:lnTo>
                <a:lnTo>
                  <a:pt x="0" y="1935480"/>
                </a:lnTo>
                <a:lnTo>
                  <a:pt x="445681" y="1491894"/>
                </a:lnTo>
                <a:lnTo>
                  <a:pt x="624027" y="1670177"/>
                </a:lnTo>
                <a:lnTo>
                  <a:pt x="972705" y="1321562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2172" y="300990"/>
            <a:ext cx="10093325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pc="-229" dirty="0"/>
              <a:t>Rank </a:t>
            </a:r>
            <a:r>
              <a:rPr spc="-70" dirty="0"/>
              <a:t>Landing </a:t>
            </a:r>
            <a:r>
              <a:rPr spc="-140" dirty="0"/>
              <a:t>Outcomes </a:t>
            </a:r>
            <a:r>
              <a:rPr spc="-125" dirty="0"/>
              <a:t>Between </a:t>
            </a:r>
            <a:r>
              <a:rPr spc="130" dirty="0"/>
              <a:t>2010-06-04 </a:t>
            </a:r>
            <a:r>
              <a:rPr spc="-110" dirty="0"/>
              <a:t>and  </a:t>
            </a:r>
            <a:r>
              <a:rPr spc="130" dirty="0"/>
              <a:t>2017-03-20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23809" y="1770633"/>
            <a:ext cx="3835400" cy="325183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marR="167640" indent="-228600">
              <a:lnSpc>
                <a:spcPct val="90000"/>
              </a:lnSpc>
              <a:spcBef>
                <a:spcPts val="34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185" dirty="0">
                <a:latin typeface="Arial"/>
                <a:cs typeface="Arial"/>
              </a:rPr>
              <a:t>We </a:t>
            </a:r>
            <a:r>
              <a:rPr sz="2000" spc="-55" dirty="0">
                <a:latin typeface="Arial"/>
                <a:cs typeface="Arial"/>
              </a:rPr>
              <a:t>selected </a:t>
            </a:r>
            <a:r>
              <a:rPr sz="2000" spc="-40" dirty="0">
                <a:latin typeface="Arial"/>
                <a:cs typeface="Arial"/>
              </a:rPr>
              <a:t>Landing </a:t>
            </a:r>
            <a:r>
              <a:rPr sz="2000" spc="-55" dirty="0">
                <a:latin typeface="Arial"/>
                <a:cs typeface="Arial"/>
              </a:rPr>
              <a:t>outcomes  </a:t>
            </a:r>
            <a:r>
              <a:rPr sz="2000" spc="-60" dirty="0">
                <a:latin typeface="Arial"/>
                <a:cs typeface="Arial"/>
              </a:rPr>
              <a:t>and </a:t>
            </a:r>
            <a:r>
              <a:rPr sz="2000" spc="-30" dirty="0">
                <a:latin typeface="Arial"/>
                <a:cs typeface="Arial"/>
              </a:rPr>
              <a:t>the </a:t>
            </a:r>
            <a:r>
              <a:rPr sz="2000" b="1" spc="-220" dirty="0">
                <a:latin typeface="Arial"/>
                <a:cs typeface="Arial"/>
              </a:rPr>
              <a:t>COUNT </a:t>
            </a:r>
            <a:r>
              <a:rPr sz="2000" dirty="0">
                <a:latin typeface="Arial"/>
                <a:cs typeface="Arial"/>
              </a:rPr>
              <a:t>of </a:t>
            </a:r>
            <a:r>
              <a:rPr sz="2000" spc="-25" dirty="0">
                <a:latin typeface="Arial"/>
                <a:cs typeface="Arial"/>
              </a:rPr>
              <a:t>landing  </a:t>
            </a:r>
            <a:r>
              <a:rPr sz="2000" spc="-55" dirty="0">
                <a:latin typeface="Arial"/>
                <a:cs typeface="Arial"/>
              </a:rPr>
              <a:t>outcomes </a:t>
            </a:r>
            <a:r>
              <a:rPr sz="2000" spc="-25" dirty="0">
                <a:latin typeface="Arial"/>
                <a:cs typeface="Arial"/>
              </a:rPr>
              <a:t>from </a:t>
            </a:r>
            <a:r>
              <a:rPr sz="2000" spc="-30" dirty="0">
                <a:latin typeface="Arial"/>
                <a:cs typeface="Arial"/>
              </a:rPr>
              <a:t>the </a:t>
            </a:r>
            <a:r>
              <a:rPr sz="2000" spc="-40" dirty="0">
                <a:latin typeface="Arial"/>
                <a:cs typeface="Arial"/>
              </a:rPr>
              <a:t>data </a:t>
            </a:r>
            <a:r>
              <a:rPr sz="2000" spc="-60" dirty="0">
                <a:latin typeface="Arial"/>
                <a:cs typeface="Arial"/>
              </a:rPr>
              <a:t>and  </a:t>
            </a:r>
            <a:r>
              <a:rPr sz="2000" spc="-70" dirty="0">
                <a:latin typeface="Arial"/>
                <a:cs typeface="Arial"/>
              </a:rPr>
              <a:t>used </a:t>
            </a:r>
            <a:r>
              <a:rPr sz="2000" spc="-30" dirty="0">
                <a:latin typeface="Arial"/>
                <a:cs typeface="Arial"/>
              </a:rPr>
              <a:t>the </a:t>
            </a:r>
            <a:r>
              <a:rPr sz="2000" b="1" spc="-265" dirty="0">
                <a:latin typeface="Arial"/>
                <a:cs typeface="Arial"/>
              </a:rPr>
              <a:t>WHERE </a:t>
            </a:r>
            <a:r>
              <a:rPr sz="2000" spc="-85" dirty="0">
                <a:latin typeface="Arial"/>
                <a:cs typeface="Arial"/>
              </a:rPr>
              <a:t>clause </a:t>
            </a:r>
            <a:r>
              <a:rPr sz="2000" spc="40" dirty="0">
                <a:latin typeface="Arial"/>
                <a:cs typeface="Arial"/>
              </a:rPr>
              <a:t>to </a:t>
            </a:r>
            <a:r>
              <a:rPr sz="2000" spc="10" dirty="0">
                <a:latin typeface="Arial"/>
                <a:cs typeface="Arial"/>
              </a:rPr>
              <a:t>filter  </a:t>
            </a:r>
            <a:r>
              <a:rPr sz="2000" spc="5" dirty="0">
                <a:latin typeface="Arial"/>
                <a:cs typeface="Arial"/>
              </a:rPr>
              <a:t>for </a:t>
            </a:r>
            <a:r>
              <a:rPr sz="2000" spc="-25" dirty="0">
                <a:latin typeface="Arial"/>
                <a:cs typeface="Arial"/>
              </a:rPr>
              <a:t>landing </a:t>
            </a:r>
            <a:r>
              <a:rPr sz="2000" spc="-55" dirty="0">
                <a:latin typeface="Arial"/>
                <a:cs typeface="Arial"/>
              </a:rPr>
              <a:t>outcomes </a:t>
            </a:r>
            <a:r>
              <a:rPr sz="2000" b="1" spc="-254" dirty="0">
                <a:latin typeface="Arial"/>
                <a:cs typeface="Arial"/>
              </a:rPr>
              <a:t>BETWEEN  </a:t>
            </a:r>
            <a:r>
              <a:rPr sz="2000" spc="75" dirty="0">
                <a:latin typeface="Arial"/>
                <a:cs typeface="Arial"/>
              </a:rPr>
              <a:t>2010-06-04 </a:t>
            </a:r>
            <a:r>
              <a:rPr sz="2000" spc="40" dirty="0">
                <a:latin typeface="Arial"/>
                <a:cs typeface="Arial"/>
              </a:rPr>
              <a:t>to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60" dirty="0">
                <a:latin typeface="Arial"/>
                <a:cs typeface="Arial"/>
              </a:rPr>
              <a:t>2010-03-20.</a:t>
            </a:r>
            <a:endParaRPr sz="2000">
              <a:latin typeface="Arial"/>
              <a:cs typeface="Arial"/>
            </a:endParaRPr>
          </a:p>
          <a:p>
            <a:pPr marL="241300" marR="5080" indent="-228600">
              <a:lnSpc>
                <a:spcPct val="90000"/>
              </a:lnSpc>
              <a:spcBef>
                <a:spcPts val="1395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185" dirty="0">
                <a:latin typeface="Arial"/>
                <a:cs typeface="Arial"/>
              </a:rPr>
              <a:t>We </a:t>
            </a:r>
            <a:r>
              <a:rPr sz="2000" spc="-25" dirty="0">
                <a:latin typeface="Arial"/>
                <a:cs typeface="Arial"/>
              </a:rPr>
              <a:t>applied </a:t>
            </a:r>
            <a:r>
              <a:rPr sz="2000" spc="-30" dirty="0">
                <a:latin typeface="Arial"/>
                <a:cs typeface="Arial"/>
              </a:rPr>
              <a:t>the </a:t>
            </a:r>
            <a:r>
              <a:rPr sz="2000" b="1" spc="-254" dirty="0">
                <a:latin typeface="Arial"/>
                <a:cs typeface="Arial"/>
              </a:rPr>
              <a:t>GROUP </a:t>
            </a:r>
            <a:r>
              <a:rPr sz="2000" b="1" spc="-225" dirty="0">
                <a:latin typeface="Arial"/>
                <a:cs typeface="Arial"/>
              </a:rPr>
              <a:t>BY </a:t>
            </a:r>
            <a:r>
              <a:rPr sz="2000" spc="-85" dirty="0">
                <a:latin typeface="Arial"/>
                <a:cs typeface="Arial"/>
              </a:rPr>
              <a:t>clause  </a:t>
            </a:r>
            <a:r>
              <a:rPr sz="2000" spc="40" dirty="0">
                <a:latin typeface="Arial"/>
                <a:cs typeface="Arial"/>
              </a:rPr>
              <a:t>to </a:t>
            </a:r>
            <a:r>
              <a:rPr sz="2000" spc="-5" dirty="0">
                <a:latin typeface="Arial"/>
                <a:cs typeface="Arial"/>
              </a:rPr>
              <a:t>group </a:t>
            </a:r>
            <a:r>
              <a:rPr sz="2000" spc="-30" dirty="0">
                <a:latin typeface="Arial"/>
                <a:cs typeface="Arial"/>
              </a:rPr>
              <a:t>the </a:t>
            </a:r>
            <a:r>
              <a:rPr sz="2000" spc="-25" dirty="0">
                <a:latin typeface="Arial"/>
                <a:cs typeface="Arial"/>
              </a:rPr>
              <a:t>landing </a:t>
            </a:r>
            <a:r>
              <a:rPr sz="2000" spc="-55" dirty="0">
                <a:latin typeface="Arial"/>
                <a:cs typeface="Arial"/>
              </a:rPr>
              <a:t>outcomes  </a:t>
            </a:r>
            <a:r>
              <a:rPr sz="2000" spc="-60" dirty="0">
                <a:latin typeface="Arial"/>
                <a:cs typeface="Arial"/>
              </a:rPr>
              <a:t>and </a:t>
            </a:r>
            <a:r>
              <a:rPr sz="2000" spc="-30" dirty="0">
                <a:latin typeface="Arial"/>
                <a:cs typeface="Arial"/>
              </a:rPr>
              <a:t>the </a:t>
            </a:r>
            <a:r>
              <a:rPr sz="2000" b="1" spc="-235" dirty="0">
                <a:latin typeface="Arial"/>
                <a:cs typeface="Arial"/>
              </a:rPr>
              <a:t>ORDER </a:t>
            </a:r>
            <a:r>
              <a:rPr sz="2000" b="1" spc="-225" dirty="0">
                <a:latin typeface="Arial"/>
                <a:cs typeface="Arial"/>
              </a:rPr>
              <a:t>BY </a:t>
            </a:r>
            <a:r>
              <a:rPr sz="2000" spc="-85" dirty="0">
                <a:latin typeface="Arial"/>
                <a:cs typeface="Arial"/>
              </a:rPr>
              <a:t>clause </a:t>
            </a:r>
            <a:r>
              <a:rPr sz="2000" spc="35" dirty="0">
                <a:latin typeface="Arial"/>
                <a:cs typeface="Arial"/>
              </a:rPr>
              <a:t>to  </a:t>
            </a:r>
            <a:r>
              <a:rPr sz="2000" spc="-15" dirty="0">
                <a:latin typeface="Arial"/>
                <a:cs typeface="Arial"/>
              </a:rPr>
              <a:t>order </a:t>
            </a:r>
            <a:r>
              <a:rPr sz="2000" spc="-30" dirty="0">
                <a:latin typeface="Arial"/>
                <a:cs typeface="Arial"/>
              </a:rPr>
              <a:t>the </a:t>
            </a:r>
            <a:r>
              <a:rPr sz="2000" spc="-15" dirty="0">
                <a:latin typeface="Arial"/>
                <a:cs typeface="Arial"/>
              </a:rPr>
              <a:t>grouped </a:t>
            </a:r>
            <a:r>
              <a:rPr sz="2000" spc="-25" dirty="0">
                <a:latin typeface="Arial"/>
                <a:cs typeface="Arial"/>
              </a:rPr>
              <a:t>landing  </a:t>
            </a:r>
            <a:r>
              <a:rPr sz="2000" spc="-45" dirty="0">
                <a:latin typeface="Arial"/>
                <a:cs typeface="Arial"/>
              </a:rPr>
              <a:t>outcome </a:t>
            </a:r>
            <a:r>
              <a:rPr sz="2000" spc="-10" dirty="0">
                <a:latin typeface="Arial"/>
                <a:cs typeface="Arial"/>
              </a:rPr>
              <a:t>in </a:t>
            </a:r>
            <a:r>
              <a:rPr sz="2000" spc="-50" dirty="0">
                <a:latin typeface="Arial"/>
                <a:cs typeface="Arial"/>
              </a:rPr>
              <a:t>descending</a:t>
            </a:r>
            <a:r>
              <a:rPr sz="2000" spc="105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order.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89030" y="6426809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33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177905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5" h="2018029">
                <a:moveTo>
                  <a:pt x="1014095" y="0"/>
                </a:moveTo>
                <a:lnTo>
                  <a:pt x="635" y="1008888"/>
                </a:lnTo>
                <a:lnTo>
                  <a:pt x="181559" y="1189012"/>
                </a:lnTo>
                <a:lnTo>
                  <a:pt x="0" y="1370545"/>
                </a:lnTo>
                <a:lnTo>
                  <a:pt x="343408" y="1713890"/>
                </a:lnTo>
                <a:lnTo>
                  <a:pt x="525678" y="1531581"/>
                </a:lnTo>
                <a:lnTo>
                  <a:pt x="1014095" y="2017776"/>
                </a:lnTo>
                <a:lnTo>
                  <a:pt x="1014095" y="0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5716" y="1589532"/>
            <a:ext cx="6124956" cy="42961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723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9619" y="1309116"/>
            <a:ext cx="10515600" cy="4716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157084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All </a:t>
            </a:r>
            <a:r>
              <a:rPr sz="3700" spc="-125" dirty="0"/>
              <a:t>launch </a:t>
            </a:r>
            <a:r>
              <a:rPr sz="3700" spc="-90" dirty="0"/>
              <a:t>sites </a:t>
            </a:r>
            <a:r>
              <a:rPr sz="3700" spc="-15" dirty="0"/>
              <a:t>global </a:t>
            </a:r>
            <a:r>
              <a:rPr sz="3700" spc="-140" dirty="0"/>
              <a:t>map</a:t>
            </a:r>
            <a:r>
              <a:rPr sz="3700" spc="670" dirty="0"/>
              <a:t> </a:t>
            </a:r>
            <a:r>
              <a:rPr sz="3700" spc="-125" dirty="0"/>
              <a:t>markers</a:t>
            </a:r>
            <a:endParaRPr sz="37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35</a:t>
            </a:fld>
            <a:endParaRPr spc="7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9619" y="1252727"/>
            <a:ext cx="10687812" cy="4773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934466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25" dirty="0"/>
              <a:t>Markers </a:t>
            </a:r>
            <a:r>
              <a:rPr sz="3700" spc="-65" dirty="0"/>
              <a:t>showing </a:t>
            </a:r>
            <a:r>
              <a:rPr sz="3700" spc="-125" dirty="0"/>
              <a:t>launch </a:t>
            </a:r>
            <a:r>
              <a:rPr sz="3700" spc="-90" dirty="0"/>
              <a:t>sites </a:t>
            </a:r>
            <a:r>
              <a:rPr sz="3700" spc="10" dirty="0"/>
              <a:t>with </a:t>
            </a:r>
            <a:r>
              <a:rPr sz="3700" spc="-35" dirty="0"/>
              <a:t>color</a:t>
            </a:r>
            <a:r>
              <a:rPr sz="3700" spc="950" dirty="0"/>
              <a:t> </a:t>
            </a:r>
            <a:r>
              <a:rPr sz="3700" spc="-95" dirty="0"/>
              <a:t>labels</a:t>
            </a:r>
            <a:endParaRPr sz="37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36</a:t>
            </a:fld>
            <a:endParaRPr spc="7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9619" y="1362455"/>
            <a:ext cx="10031201" cy="50642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68814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60" dirty="0"/>
              <a:t>Launch </a:t>
            </a:r>
            <a:r>
              <a:rPr sz="3700" spc="-125" dirty="0"/>
              <a:t>Site </a:t>
            </a:r>
            <a:r>
              <a:rPr sz="3700" spc="-95" dirty="0"/>
              <a:t>distance </a:t>
            </a:r>
            <a:r>
              <a:rPr sz="3700" spc="70" dirty="0"/>
              <a:t>to</a:t>
            </a:r>
            <a:r>
              <a:rPr sz="3700" spc="730" dirty="0"/>
              <a:t> </a:t>
            </a:r>
            <a:r>
              <a:rPr sz="3700" spc="-110" dirty="0"/>
              <a:t>landmarks</a:t>
            </a:r>
            <a:endParaRPr sz="37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37</a:t>
            </a:fld>
            <a:endParaRPr spc="7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331" y="1453896"/>
            <a:ext cx="10689336" cy="4773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109706" y="6281724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Arial"/>
                <a:cs typeface="Arial"/>
              </a:rPr>
              <a:t>39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63042"/>
            <a:ext cx="964628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125" dirty="0"/>
              <a:t>Pie </a:t>
            </a:r>
            <a:r>
              <a:rPr sz="2500" spc="-50" dirty="0"/>
              <a:t>chart </a:t>
            </a:r>
            <a:r>
              <a:rPr sz="2500" spc="-45" dirty="0"/>
              <a:t>showing </a:t>
            </a:r>
            <a:r>
              <a:rPr sz="2500" spc="-40" dirty="0"/>
              <a:t>the </a:t>
            </a:r>
            <a:r>
              <a:rPr sz="2500" spc="-145" dirty="0"/>
              <a:t>success </a:t>
            </a:r>
            <a:r>
              <a:rPr sz="2500" spc="-65" dirty="0"/>
              <a:t>percentage </a:t>
            </a:r>
            <a:r>
              <a:rPr sz="2500" spc="-95" dirty="0"/>
              <a:t>achieved </a:t>
            </a:r>
            <a:r>
              <a:rPr sz="2500" spc="-50" dirty="0"/>
              <a:t>by </a:t>
            </a:r>
            <a:r>
              <a:rPr sz="2500" spc="-135" dirty="0"/>
              <a:t>each </a:t>
            </a:r>
            <a:r>
              <a:rPr sz="2500" spc="-85" dirty="0"/>
              <a:t>launch</a:t>
            </a:r>
            <a:r>
              <a:rPr sz="2500" spc="370" dirty="0"/>
              <a:t> </a:t>
            </a:r>
            <a:r>
              <a:rPr sz="2500" spc="-40" dirty="0"/>
              <a:t>site</a:t>
            </a:r>
            <a:endParaRPr sz="2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6881" y="417956"/>
            <a:ext cx="24460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25" dirty="0"/>
              <a:t>Introduction</a:t>
            </a:r>
            <a:endParaRPr sz="3700"/>
          </a:p>
        </p:txBody>
      </p:sp>
      <p:sp>
        <p:nvSpPr>
          <p:cNvPr id="3" name="object 3"/>
          <p:cNvSpPr txBox="1"/>
          <p:nvPr/>
        </p:nvSpPr>
        <p:spPr>
          <a:xfrm>
            <a:off x="906881" y="1325181"/>
            <a:ext cx="10473055" cy="5024755"/>
          </a:xfrm>
          <a:prstGeom prst="rect">
            <a:avLst/>
          </a:prstGeom>
        </p:spPr>
        <p:txBody>
          <a:bodyPr vert="horz" wrap="square" lIns="0" tIns="2006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8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Project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background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2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context</a:t>
            </a:r>
            <a:endParaRPr sz="2200">
              <a:latin typeface="Arial"/>
              <a:cs typeface="Arial"/>
            </a:endParaRPr>
          </a:p>
          <a:p>
            <a:pPr marL="469900" marR="868680" algn="just">
              <a:lnSpc>
                <a:spcPct val="90000"/>
              </a:lnSpc>
              <a:spcBef>
                <a:spcPts val="1430"/>
              </a:spcBef>
            </a:pP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Space </a:t>
            </a:r>
            <a:r>
              <a:rPr sz="1800" spc="-170" dirty="0">
                <a:solidFill>
                  <a:srgbClr val="292929"/>
                </a:solidFill>
                <a:latin typeface="Arial"/>
                <a:cs typeface="Arial"/>
              </a:rPr>
              <a:t>X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advertises 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Falcon </a:t>
            </a:r>
            <a:r>
              <a:rPr sz="1800" spc="85" dirty="0">
                <a:solidFill>
                  <a:srgbClr val="292929"/>
                </a:solidFill>
                <a:latin typeface="Arial"/>
                <a:cs typeface="Arial"/>
              </a:rPr>
              <a:t>9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rocket </a:t>
            </a: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on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its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website </a:t>
            </a:r>
            <a:r>
              <a:rPr sz="1800" spc="5" dirty="0">
                <a:solidFill>
                  <a:srgbClr val="292929"/>
                </a:solidFill>
                <a:latin typeface="Arial"/>
                <a:cs typeface="Arial"/>
              </a:rPr>
              <a:t>with </a:t>
            </a:r>
            <a:r>
              <a:rPr sz="1800" spc="-120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cost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spc="85" dirty="0">
                <a:solidFill>
                  <a:srgbClr val="292929"/>
                </a:solidFill>
                <a:latin typeface="Arial"/>
                <a:cs typeface="Arial"/>
              </a:rPr>
              <a:t>62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million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dollars; 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other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providers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cost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upward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spc="85" dirty="0">
                <a:solidFill>
                  <a:srgbClr val="292929"/>
                </a:solidFill>
                <a:latin typeface="Arial"/>
                <a:cs typeface="Arial"/>
              </a:rPr>
              <a:t>165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million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dollars </a:t>
            </a: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each, 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much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savings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1800" spc="-85" dirty="0">
                <a:solidFill>
                  <a:srgbClr val="292929"/>
                </a:solidFill>
                <a:latin typeface="Arial"/>
                <a:cs typeface="Arial"/>
              </a:rPr>
              <a:t>because  </a:t>
            </a: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Space </a:t>
            </a:r>
            <a:r>
              <a:rPr sz="1800" spc="-170" dirty="0">
                <a:solidFill>
                  <a:srgbClr val="292929"/>
                </a:solidFill>
                <a:latin typeface="Arial"/>
                <a:cs typeface="Arial"/>
              </a:rPr>
              <a:t>X </a:t>
            </a: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can 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reuse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5" dirty="0">
                <a:solidFill>
                  <a:srgbClr val="292929"/>
                </a:solidFill>
                <a:latin typeface="Arial"/>
                <a:cs typeface="Arial"/>
              </a:rPr>
              <a:t>first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stage.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Therefore, </a:t>
            </a:r>
            <a:r>
              <a:rPr sz="1800" spc="15" dirty="0">
                <a:solidFill>
                  <a:srgbClr val="292929"/>
                </a:solidFill>
                <a:latin typeface="Arial"/>
                <a:cs typeface="Arial"/>
              </a:rPr>
              <a:t>if </a:t>
            </a: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we </a:t>
            </a: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can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determine </a:t>
            </a:r>
            <a:r>
              <a:rPr sz="1800" spc="15" dirty="0">
                <a:solidFill>
                  <a:srgbClr val="292929"/>
                </a:solidFill>
                <a:latin typeface="Arial"/>
                <a:cs typeface="Arial"/>
              </a:rPr>
              <a:t>if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5" dirty="0">
                <a:solidFill>
                  <a:srgbClr val="292929"/>
                </a:solidFill>
                <a:latin typeface="Arial"/>
                <a:cs typeface="Arial"/>
              </a:rPr>
              <a:t>first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stage </a:t>
            </a:r>
            <a:r>
              <a:rPr sz="1800" spc="10" dirty="0">
                <a:solidFill>
                  <a:srgbClr val="292929"/>
                </a:solidFill>
                <a:latin typeface="Arial"/>
                <a:cs typeface="Arial"/>
              </a:rPr>
              <a:t>will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land,  </a:t>
            </a: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we </a:t>
            </a: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can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determine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cost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spc="-120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launch. </a:t>
            </a:r>
            <a:r>
              <a:rPr sz="1800" spc="-85" dirty="0">
                <a:solidFill>
                  <a:srgbClr val="292929"/>
                </a:solidFill>
                <a:latin typeface="Arial"/>
                <a:cs typeface="Arial"/>
              </a:rPr>
              <a:t>This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information </a:t>
            </a: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can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be </a:t>
            </a: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used </a:t>
            </a:r>
            <a:r>
              <a:rPr sz="1800" spc="15" dirty="0">
                <a:solidFill>
                  <a:srgbClr val="292929"/>
                </a:solidFill>
                <a:latin typeface="Arial"/>
                <a:cs typeface="Arial"/>
              </a:rPr>
              <a:t>if 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an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alternate 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company 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wants </a:t>
            </a:r>
            <a:r>
              <a:rPr sz="1800" spc="3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800" spc="15" dirty="0">
                <a:solidFill>
                  <a:srgbClr val="292929"/>
                </a:solidFill>
                <a:latin typeface="Arial"/>
                <a:cs typeface="Arial"/>
              </a:rPr>
              <a:t>bid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against </a:t>
            </a:r>
            <a:r>
              <a:rPr sz="1800" spc="-90" dirty="0">
                <a:solidFill>
                  <a:srgbClr val="292929"/>
                </a:solidFill>
                <a:latin typeface="Arial"/>
                <a:cs typeface="Arial"/>
              </a:rPr>
              <a:t>space </a:t>
            </a:r>
            <a:r>
              <a:rPr sz="1800" spc="-170" dirty="0">
                <a:solidFill>
                  <a:srgbClr val="292929"/>
                </a:solidFill>
                <a:latin typeface="Arial"/>
                <a:cs typeface="Arial"/>
              </a:rPr>
              <a:t>X </a:t>
            </a:r>
            <a:r>
              <a:rPr sz="1800" spc="5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1800" spc="-120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rocket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launch. </a:t>
            </a:r>
            <a:r>
              <a:rPr sz="1800" spc="-85" dirty="0">
                <a:solidFill>
                  <a:srgbClr val="292929"/>
                </a:solidFill>
                <a:latin typeface="Arial"/>
                <a:cs typeface="Arial"/>
              </a:rPr>
              <a:t>This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goal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project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1800" spc="3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create </a:t>
            </a:r>
            <a:r>
              <a:rPr sz="1800" spc="-120" dirty="0">
                <a:solidFill>
                  <a:srgbClr val="292929"/>
                </a:solidFill>
                <a:latin typeface="Arial"/>
                <a:cs typeface="Arial"/>
              </a:rPr>
              <a:t>a  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machine</a:t>
            </a:r>
            <a:r>
              <a:rPr sz="18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learning</a:t>
            </a:r>
            <a:r>
              <a:rPr sz="18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pipeline</a:t>
            </a:r>
            <a:r>
              <a:rPr sz="18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18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predict</a:t>
            </a:r>
            <a:r>
              <a:rPr sz="18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Arial"/>
                <a:cs typeface="Arial"/>
              </a:rPr>
              <a:t>if</a:t>
            </a:r>
            <a:r>
              <a:rPr sz="18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Arial"/>
                <a:cs typeface="Arial"/>
              </a:rPr>
              <a:t>first</a:t>
            </a:r>
            <a:r>
              <a:rPr sz="18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stage</a:t>
            </a:r>
            <a:r>
              <a:rPr sz="18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Arial"/>
                <a:cs typeface="Arial"/>
              </a:rPr>
              <a:t>will</a:t>
            </a:r>
            <a:r>
              <a:rPr sz="18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land</a:t>
            </a:r>
            <a:r>
              <a:rPr sz="18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successfully.</a:t>
            </a:r>
            <a:endParaRPr sz="1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11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Problems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you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want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find</a:t>
            </a:r>
            <a:r>
              <a:rPr sz="2200" spc="3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Arial"/>
                <a:cs typeface="Arial"/>
              </a:rPr>
              <a:t>answers</a:t>
            </a:r>
            <a:endParaRPr sz="2200">
              <a:latin typeface="Arial"/>
              <a:cs typeface="Arial"/>
            </a:endParaRPr>
          </a:p>
          <a:p>
            <a:pPr marL="698500" lvl="1" indent="-229235" algn="just">
              <a:lnSpc>
                <a:spcPct val="100000"/>
              </a:lnSpc>
              <a:spcBef>
                <a:spcPts val="1200"/>
              </a:spcBef>
              <a:buChar char="-"/>
              <a:tabLst>
                <a:tab pos="699135" algn="l"/>
              </a:tabLst>
            </a:pP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What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factors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determine </a:t>
            </a:r>
            <a:r>
              <a:rPr sz="1800" spc="15" dirty="0">
                <a:solidFill>
                  <a:srgbClr val="292929"/>
                </a:solidFill>
                <a:latin typeface="Arial"/>
                <a:cs typeface="Arial"/>
              </a:rPr>
              <a:t>if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rocket </a:t>
            </a:r>
            <a:r>
              <a:rPr sz="1800" spc="10" dirty="0">
                <a:solidFill>
                  <a:srgbClr val="292929"/>
                </a:solidFill>
                <a:latin typeface="Arial"/>
                <a:cs typeface="Arial"/>
              </a:rPr>
              <a:t>will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land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successfully?</a:t>
            </a:r>
            <a:endParaRPr sz="1800">
              <a:latin typeface="Arial"/>
              <a:cs typeface="Arial"/>
            </a:endParaRPr>
          </a:p>
          <a:p>
            <a:pPr marL="698500" marR="1179195" lvl="1" indent="-228600">
              <a:lnSpc>
                <a:spcPts val="1939"/>
              </a:lnSpc>
              <a:spcBef>
                <a:spcPts val="1440"/>
              </a:spcBef>
              <a:buChar char="-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interaction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amongst various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features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that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determine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10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rate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spc="-120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successful 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landing.</a:t>
            </a:r>
            <a:endParaRPr sz="1800">
              <a:latin typeface="Arial"/>
              <a:cs typeface="Arial"/>
            </a:endParaRPr>
          </a:p>
          <a:p>
            <a:pPr marL="698500" lvl="1" indent="-229235" algn="just">
              <a:lnSpc>
                <a:spcPct val="100000"/>
              </a:lnSpc>
              <a:spcBef>
                <a:spcPts val="1150"/>
              </a:spcBef>
              <a:buChar char="-"/>
              <a:tabLst>
                <a:tab pos="699135" algn="l"/>
              </a:tabLst>
            </a:pP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What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operating conditions 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needs </a:t>
            </a:r>
            <a:r>
              <a:rPr sz="1800" spc="3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be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place</a:t>
            </a:r>
            <a:r>
              <a:rPr sz="1800" spc="1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ensure </a:t>
            </a:r>
            <a:r>
              <a:rPr sz="1800" spc="-120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landing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program.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1600" spc="70" dirty="0">
                <a:solidFill>
                  <a:srgbClr val="1C7CDB"/>
                </a:solidFill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45027" y="1553528"/>
            <a:ext cx="7418264" cy="40289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2420" y="580085"/>
            <a:ext cx="967359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120" dirty="0"/>
              <a:t>Pie</a:t>
            </a:r>
            <a:r>
              <a:rPr sz="2500" spc="60" dirty="0"/>
              <a:t> </a:t>
            </a:r>
            <a:r>
              <a:rPr sz="2500" spc="-55" dirty="0"/>
              <a:t>chart</a:t>
            </a:r>
            <a:r>
              <a:rPr sz="2500" spc="80" dirty="0"/>
              <a:t> </a:t>
            </a:r>
            <a:r>
              <a:rPr sz="2500" spc="-50" dirty="0"/>
              <a:t>showing</a:t>
            </a:r>
            <a:r>
              <a:rPr sz="2500" spc="85" dirty="0"/>
              <a:t> </a:t>
            </a:r>
            <a:r>
              <a:rPr sz="2500" spc="-40" dirty="0"/>
              <a:t>the</a:t>
            </a:r>
            <a:r>
              <a:rPr sz="2500" spc="65" dirty="0"/>
              <a:t> </a:t>
            </a:r>
            <a:r>
              <a:rPr sz="2500" spc="-110" dirty="0"/>
              <a:t>Launch</a:t>
            </a:r>
            <a:r>
              <a:rPr sz="2500" spc="65" dirty="0"/>
              <a:t> </a:t>
            </a:r>
            <a:r>
              <a:rPr sz="2500" spc="-35" dirty="0"/>
              <a:t>site</a:t>
            </a:r>
            <a:r>
              <a:rPr sz="2500" spc="70" dirty="0"/>
              <a:t> </a:t>
            </a:r>
            <a:r>
              <a:rPr sz="2500" dirty="0"/>
              <a:t>with</a:t>
            </a:r>
            <a:r>
              <a:rPr sz="2500" spc="70" dirty="0"/>
              <a:t> </a:t>
            </a:r>
            <a:r>
              <a:rPr sz="2500" spc="-40" dirty="0"/>
              <a:t>the</a:t>
            </a:r>
            <a:r>
              <a:rPr sz="2500" spc="65" dirty="0"/>
              <a:t> </a:t>
            </a:r>
            <a:r>
              <a:rPr sz="2500" spc="-40" dirty="0"/>
              <a:t>highest</a:t>
            </a:r>
            <a:r>
              <a:rPr sz="2500" spc="80" dirty="0"/>
              <a:t> </a:t>
            </a:r>
            <a:r>
              <a:rPr sz="2500" spc="-85" dirty="0"/>
              <a:t>launch</a:t>
            </a:r>
            <a:r>
              <a:rPr sz="2500" spc="70" dirty="0"/>
              <a:t> </a:t>
            </a:r>
            <a:r>
              <a:rPr sz="2500" spc="-145" dirty="0"/>
              <a:t>success</a:t>
            </a:r>
            <a:r>
              <a:rPr sz="2500" spc="95" dirty="0"/>
              <a:t> </a:t>
            </a:r>
            <a:r>
              <a:rPr sz="2500" spc="-5" dirty="0"/>
              <a:t>ratio</a:t>
            </a:r>
            <a:endParaRPr sz="2500"/>
          </a:p>
        </p:txBody>
      </p:sp>
      <p:sp>
        <p:nvSpPr>
          <p:cNvPr id="4" name="object 4"/>
          <p:cNvSpPr txBox="1"/>
          <p:nvPr/>
        </p:nvSpPr>
        <p:spPr>
          <a:xfrm>
            <a:off x="11068811" y="646490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40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423417"/>
            <a:ext cx="9408795" cy="7493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>
              <a:lnSpc>
                <a:spcPts val="2700"/>
              </a:lnSpc>
              <a:spcBef>
                <a:spcPts val="434"/>
              </a:spcBef>
            </a:pPr>
            <a:r>
              <a:rPr sz="2500" spc="-85" dirty="0"/>
              <a:t>Scatter </a:t>
            </a:r>
            <a:r>
              <a:rPr sz="2500" spc="35" dirty="0"/>
              <a:t>plot </a:t>
            </a:r>
            <a:r>
              <a:rPr sz="2500" spc="-5" dirty="0"/>
              <a:t>of </a:t>
            </a:r>
            <a:r>
              <a:rPr sz="2500" spc="-95" dirty="0"/>
              <a:t>Payload </a:t>
            </a:r>
            <a:r>
              <a:rPr sz="2500" spc="-125" dirty="0"/>
              <a:t>vs </a:t>
            </a:r>
            <a:r>
              <a:rPr sz="2500" spc="-110" dirty="0"/>
              <a:t>Launch </a:t>
            </a:r>
            <a:r>
              <a:rPr sz="2500" spc="-95" dirty="0"/>
              <a:t>Outcome </a:t>
            </a:r>
            <a:r>
              <a:rPr sz="2500" spc="5" dirty="0"/>
              <a:t>for </a:t>
            </a:r>
            <a:r>
              <a:rPr sz="2500" spc="-30" dirty="0"/>
              <a:t>all </a:t>
            </a:r>
            <a:r>
              <a:rPr sz="2500" spc="-75" dirty="0"/>
              <a:t>sites, </a:t>
            </a:r>
            <a:r>
              <a:rPr sz="2500" dirty="0"/>
              <a:t>with </a:t>
            </a:r>
            <a:r>
              <a:rPr sz="2500" spc="-20" dirty="0"/>
              <a:t>different  </a:t>
            </a:r>
            <a:r>
              <a:rPr sz="2500" spc="-55" dirty="0"/>
              <a:t>payload </a:t>
            </a:r>
            <a:r>
              <a:rPr sz="2500" spc="-75" dirty="0"/>
              <a:t>selected </a:t>
            </a:r>
            <a:r>
              <a:rPr sz="2500" spc="-15" dirty="0"/>
              <a:t>in </a:t>
            </a:r>
            <a:r>
              <a:rPr sz="2500" spc="-40" dirty="0"/>
              <a:t>the </a:t>
            </a:r>
            <a:r>
              <a:rPr sz="2500" spc="-75" dirty="0"/>
              <a:t>range</a:t>
            </a:r>
            <a:r>
              <a:rPr sz="2500" spc="525" dirty="0"/>
              <a:t> </a:t>
            </a:r>
            <a:r>
              <a:rPr sz="2500" spc="-30" dirty="0"/>
              <a:t>slider</a:t>
            </a:r>
            <a:endParaRPr sz="250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27000"/>
          </a:xfrm>
          <a:custGeom>
            <a:avLst/>
            <a:gdLst/>
            <a:ahLst/>
            <a:cxnLst/>
            <a:rect l="l" t="t" r="r" b="b"/>
            <a:pathLst>
              <a:path w="12192000" h="127000">
                <a:moveTo>
                  <a:pt x="12192000" y="0"/>
                </a:moveTo>
                <a:lnTo>
                  <a:pt x="0" y="0"/>
                </a:lnTo>
                <a:lnTo>
                  <a:pt x="0" y="126492"/>
                </a:lnTo>
                <a:lnTo>
                  <a:pt x="12192000" y="126492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200" y="2191512"/>
            <a:ext cx="10515600" cy="37141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068811" y="646490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41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1874" y="342862"/>
            <a:ext cx="11264265" cy="2185670"/>
            <a:chOff x="531874" y="342862"/>
            <a:chExt cx="11264265" cy="2185670"/>
          </a:xfrm>
        </p:grpSpPr>
        <p:sp>
          <p:nvSpPr>
            <p:cNvPr id="3" name="object 3"/>
            <p:cNvSpPr/>
            <p:nvPr/>
          </p:nvSpPr>
          <p:spPr>
            <a:xfrm>
              <a:off x="531874" y="342862"/>
              <a:ext cx="11263886" cy="21854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54735" y="365759"/>
              <a:ext cx="11168380" cy="2089785"/>
            </a:xfrm>
            <a:custGeom>
              <a:avLst/>
              <a:gdLst/>
              <a:ahLst/>
              <a:cxnLst/>
              <a:rect l="l" t="t" r="r" b="b"/>
              <a:pathLst>
                <a:path w="11168380" h="2089785">
                  <a:moveTo>
                    <a:pt x="11167872" y="0"/>
                  </a:moveTo>
                  <a:lnTo>
                    <a:pt x="0" y="0"/>
                  </a:lnTo>
                  <a:lnTo>
                    <a:pt x="0" y="2089404"/>
                  </a:lnTo>
                  <a:lnTo>
                    <a:pt x="11167872" y="2089404"/>
                  </a:lnTo>
                  <a:lnTo>
                    <a:pt x="111678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54735" y="365759"/>
              <a:ext cx="11168380" cy="2089785"/>
            </a:xfrm>
            <a:custGeom>
              <a:avLst/>
              <a:gdLst/>
              <a:ahLst/>
              <a:cxnLst/>
              <a:rect l="l" t="t" r="r" b="b"/>
              <a:pathLst>
                <a:path w="11168380" h="2089785">
                  <a:moveTo>
                    <a:pt x="0" y="2089404"/>
                  </a:moveTo>
                  <a:lnTo>
                    <a:pt x="11167872" y="2089404"/>
                  </a:lnTo>
                  <a:lnTo>
                    <a:pt x="11167872" y="0"/>
                  </a:lnTo>
                  <a:lnTo>
                    <a:pt x="0" y="0"/>
                  </a:lnTo>
                  <a:lnTo>
                    <a:pt x="0" y="2089404"/>
                  </a:lnTo>
                  <a:close/>
                </a:path>
              </a:pathLst>
            </a:custGeom>
            <a:ln w="12700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25727" y="805942"/>
            <a:ext cx="2620010" cy="109664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95"/>
              </a:spcBef>
            </a:pPr>
            <a:r>
              <a:rPr sz="3700" spc="-125" dirty="0"/>
              <a:t>Classifica</a:t>
            </a:r>
            <a:r>
              <a:rPr sz="3700" spc="-75" dirty="0"/>
              <a:t>t</a:t>
            </a:r>
            <a:r>
              <a:rPr sz="3700" spc="-20" dirty="0"/>
              <a:t>ion  </a:t>
            </a:r>
            <a:r>
              <a:rPr sz="3700" spc="-165" dirty="0"/>
              <a:t>Accuracy</a:t>
            </a:r>
            <a:endParaRPr sz="3700"/>
          </a:p>
        </p:txBody>
      </p:sp>
      <p:grpSp>
        <p:nvGrpSpPr>
          <p:cNvPr id="7" name="object 7"/>
          <p:cNvGrpSpPr/>
          <p:nvPr/>
        </p:nvGrpSpPr>
        <p:grpSpPr>
          <a:xfrm>
            <a:off x="490727" y="678180"/>
            <a:ext cx="4493260" cy="1463040"/>
            <a:chOff x="490727" y="678180"/>
            <a:chExt cx="4493260" cy="1463040"/>
          </a:xfrm>
        </p:grpSpPr>
        <p:sp>
          <p:nvSpPr>
            <p:cNvPr id="8" name="object 8"/>
            <p:cNvSpPr/>
            <p:nvPr/>
          </p:nvSpPr>
          <p:spPr>
            <a:xfrm>
              <a:off x="490727" y="1057656"/>
              <a:ext cx="128270" cy="704215"/>
            </a:xfrm>
            <a:custGeom>
              <a:avLst/>
              <a:gdLst/>
              <a:ahLst/>
              <a:cxnLst/>
              <a:rect l="l" t="t" r="r" b="b"/>
              <a:pathLst>
                <a:path w="128270" h="704214">
                  <a:moveTo>
                    <a:pt x="128015" y="0"/>
                  </a:moveTo>
                  <a:lnTo>
                    <a:pt x="0" y="0"/>
                  </a:lnTo>
                  <a:lnTo>
                    <a:pt x="0" y="704088"/>
                  </a:lnTo>
                  <a:lnTo>
                    <a:pt x="128015" y="704088"/>
                  </a:lnTo>
                  <a:lnTo>
                    <a:pt x="128015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965192" y="678180"/>
              <a:ext cx="18415" cy="1463040"/>
            </a:xfrm>
            <a:custGeom>
              <a:avLst/>
              <a:gdLst/>
              <a:ahLst/>
              <a:cxnLst/>
              <a:rect l="l" t="t" r="r" b="b"/>
              <a:pathLst>
                <a:path w="18414" h="1463039">
                  <a:moveTo>
                    <a:pt x="18287" y="0"/>
                  </a:moveTo>
                  <a:lnTo>
                    <a:pt x="0" y="0"/>
                  </a:lnTo>
                  <a:lnTo>
                    <a:pt x="0" y="1463039"/>
                  </a:lnTo>
                  <a:lnTo>
                    <a:pt x="18287" y="1463039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430773" y="832866"/>
            <a:ext cx="5530215" cy="6623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latin typeface="Arial"/>
                <a:cs typeface="Arial"/>
              </a:rPr>
              <a:t>The </a:t>
            </a:r>
            <a:r>
              <a:rPr sz="2200" spc="-50" dirty="0">
                <a:latin typeface="Arial"/>
                <a:cs typeface="Arial"/>
              </a:rPr>
              <a:t>decision </a:t>
            </a:r>
            <a:r>
              <a:rPr sz="2200" spc="-40" dirty="0">
                <a:latin typeface="Arial"/>
                <a:cs typeface="Arial"/>
              </a:rPr>
              <a:t>tree </a:t>
            </a:r>
            <a:r>
              <a:rPr sz="2200" spc="-55" dirty="0">
                <a:latin typeface="Arial"/>
                <a:cs typeface="Arial"/>
              </a:rPr>
              <a:t>classifier is </a:t>
            </a:r>
            <a:r>
              <a:rPr sz="2200" spc="-35" dirty="0">
                <a:latin typeface="Arial"/>
                <a:cs typeface="Arial"/>
              </a:rPr>
              <a:t>the </a:t>
            </a:r>
            <a:r>
              <a:rPr sz="2200" spc="-40" dirty="0">
                <a:latin typeface="Arial"/>
                <a:cs typeface="Arial"/>
              </a:rPr>
              <a:t>model </a:t>
            </a:r>
            <a:r>
              <a:rPr sz="2200" dirty="0">
                <a:latin typeface="Arial"/>
                <a:cs typeface="Arial"/>
              </a:rPr>
              <a:t>with  </a:t>
            </a:r>
            <a:r>
              <a:rPr sz="2200" spc="-35" dirty="0">
                <a:latin typeface="Arial"/>
                <a:cs typeface="Arial"/>
              </a:rPr>
              <a:t>the highest </a:t>
            </a:r>
            <a:r>
              <a:rPr sz="2200" spc="-50" dirty="0">
                <a:latin typeface="Arial"/>
                <a:cs typeface="Arial"/>
              </a:rPr>
              <a:t>classification</a:t>
            </a:r>
            <a:r>
              <a:rPr sz="2200" spc="204" dirty="0">
                <a:latin typeface="Arial"/>
                <a:cs typeface="Arial"/>
              </a:rPr>
              <a:t> </a:t>
            </a:r>
            <a:r>
              <a:rPr sz="2200" spc="-110" dirty="0">
                <a:latin typeface="Arial"/>
                <a:cs typeface="Arial"/>
              </a:rPr>
              <a:t>accuracy</a:t>
            </a:r>
            <a:endParaRPr sz="2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98126" y="2895613"/>
            <a:ext cx="11013539" cy="31102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1094211" y="6426809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7E7E7E"/>
                </a:solidFill>
                <a:latin typeface="Carlito"/>
                <a:cs typeface="Carlito"/>
              </a:rPr>
              <a:t>43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2074291"/>
            <a:ext cx="5553075" cy="2037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confusion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matrix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decision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tree 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classifier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shows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that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classifier </a:t>
            </a: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can 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distinguish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between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different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classes. 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major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problem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false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positives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.i.e.,  unsuccessful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landing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marked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as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 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landing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2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classifier.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339026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14" dirty="0"/>
              <a:t>Confusion</a:t>
            </a:r>
            <a:r>
              <a:rPr sz="3700" spc="50" dirty="0"/>
              <a:t> </a:t>
            </a:r>
            <a:r>
              <a:rPr sz="3700" spc="-65" dirty="0"/>
              <a:t>Matrix</a:t>
            </a:r>
            <a:endParaRPr sz="3700"/>
          </a:p>
        </p:txBody>
      </p:sp>
      <p:sp>
        <p:nvSpPr>
          <p:cNvPr id="4" name="object 4"/>
          <p:cNvSpPr/>
          <p:nvPr/>
        </p:nvSpPr>
        <p:spPr>
          <a:xfrm>
            <a:off x="6560819" y="1880616"/>
            <a:ext cx="4282439" cy="30967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44</a:t>
            </a:fld>
            <a:endParaRPr spc="7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344447"/>
            <a:ext cx="10316210" cy="344170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200" spc="-210" dirty="0">
                <a:solidFill>
                  <a:srgbClr val="292929"/>
                </a:solidFill>
                <a:latin typeface="Arial"/>
                <a:cs typeface="Arial"/>
              </a:rPr>
              <a:t>We </a:t>
            </a: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can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conclude</a:t>
            </a:r>
            <a:r>
              <a:rPr sz="2200" spc="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that:</a:t>
            </a:r>
            <a:endParaRPr sz="2200">
              <a:latin typeface="Arial"/>
              <a:cs typeface="Arial"/>
            </a:endParaRPr>
          </a:p>
          <a:p>
            <a:pPr marL="241300" marR="5080" indent="-228600">
              <a:lnSpc>
                <a:spcPct val="100000"/>
              </a:lnSpc>
              <a:spcBef>
                <a:spcPts val="141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larger the 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flight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amount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at </a:t>
            </a:r>
            <a:r>
              <a:rPr sz="2200" spc="-150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site,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the greater the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rate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at </a:t>
            </a:r>
            <a:r>
              <a:rPr sz="2200" spc="-150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launch 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site.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latin typeface="Arial"/>
                <a:cs typeface="Arial"/>
              </a:rPr>
              <a:t>Launch </a:t>
            </a:r>
            <a:r>
              <a:rPr sz="2200" spc="-130" dirty="0">
                <a:latin typeface="Arial"/>
                <a:cs typeface="Arial"/>
              </a:rPr>
              <a:t>success </a:t>
            </a:r>
            <a:r>
              <a:rPr sz="2200" spc="-45" dirty="0">
                <a:latin typeface="Arial"/>
                <a:cs typeface="Arial"/>
              </a:rPr>
              <a:t>rate </a:t>
            </a:r>
            <a:r>
              <a:rPr sz="2200" spc="-30" dirty="0">
                <a:latin typeface="Arial"/>
                <a:cs typeface="Arial"/>
              </a:rPr>
              <a:t>started </a:t>
            </a:r>
            <a:r>
              <a:rPr sz="2200" spc="40" dirty="0">
                <a:latin typeface="Arial"/>
                <a:cs typeface="Arial"/>
              </a:rPr>
              <a:t>to </a:t>
            </a:r>
            <a:r>
              <a:rPr sz="2200" spc="-90" dirty="0">
                <a:latin typeface="Arial"/>
                <a:cs typeface="Arial"/>
              </a:rPr>
              <a:t>increase </a:t>
            </a:r>
            <a:r>
              <a:rPr sz="2200" spc="-15" dirty="0">
                <a:latin typeface="Arial"/>
                <a:cs typeface="Arial"/>
              </a:rPr>
              <a:t>in </a:t>
            </a:r>
            <a:r>
              <a:rPr sz="2200" spc="100" dirty="0">
                <a:latin typeface="Arial"/>
                <a:cs typeface="Arial"/>
              </a:rPr>
              <a:t>2013 </a:t>
            </a:r>
            <a:r>
              <a:rPr sz="2200" spc="50" dirty="0">
                <a:latin typeface="Arial"/>
                <a:cs typeface="Arial"/>
              </a:rPr>
              <a:t>till</a:t>
            </a:r>
            <a:r>
              <a:rPr sz="2200" spc="240" dirty="0">
                <a:latin typeface="Arial"/>
                <a:cs typeface="Arial"/>
              </a:rPr>
              <a:t> </a:t>
            </a:r>
            <a:r>
              <a:rPr sz="2200" spc="60" dirty="0">
                <a:latin typeface="Arial"/>
                <a:cs typeface="Arial"/>
              </a:rPr>
              <a:t>2020.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Orbits </a:t>
            </a:r>
            <a:r>
              <a:rPr sz="2200" spc="-125" dirty="0">
                <a:latin typeface="Arial"/>
                <a:cs typeface="Arial"/>
              </a:rPr>
              <a:t>ES-L1, </a:t>
            </a:r>
            <a:r>
              <a:rPr sz="2200" spc="-235" dirty="0">
                <a:latin typeface="Arial"/>
                <a:cs typeface="Arial"/>
              </a:rPr>
              <a:t>GEO, </a:t>
            </a:r>
            <a:r>
              <a:rPr sz="2200" spc="-190" dirty="0">
                <a:latin typeface="Arial"/>
                <a:cs typeface="Arial"/>
              </a:rPr>
              <a:t>HEO, </a:t>
            </a:r>
            <a:r>
              <a:rPr sz="2200" spc="-225" dirty="0">
                <a:latin typeface="Arial"/>
                <a:cs typeface="Arial"/>
              </a:rPr>
              <a:t>SSO, </a:t>
            </a:r>
            <a:r>
              <a:rPr sz="2200" spc="-180" dirty="0">
                <a:latin typeface="Arial"/>
                <a:cs typeface="Arial"/>
              </a:rPr>
              <a:t>VLEO </a:t>
            </a:r>
            <a:r>
              <a:rPr sz="2200" spc="-65" dirty="0">
                <a:latin typeface="Arial"/>
                <a:cs typeface="Arial"/>
              </a:rPr>
              <a:t>had </a:t>
            </a:r>
            <a:r>
              <a:rPr sz="2200" spc="-35" dirty="0">
                <a:latin typeface="Arial"/>
                <a:cs typeface="Arial"/>
              </a:rPr>
              <a:t>the </a:t>
            </a:r>
            <a:r>
              <a:rPr sz="2200" spc="-45" dirty="0">
                <a:latin typeface="Arial"/>
                <a:cs typeface="Arial"/>
              </a:rPr>
              <a:t>most </a:t>
            </a:r>
            <a:r>
              <a:rPr sz="2200" spc="-130" dirty="0">
                <a:latin typeface="Arial"/>
                <a:cs typeface="Arial"/>
              </a:rPr>
              <a:t>success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5" dirty="0">
                <a:latin typeface="Arial"/>
                <a:cs typeface="Arial"/>
              </a:rPr>
              <a:t>rate.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280" dirty="0">
                <a:solidFill>
                  <a:srgbClr val="292929"/>
                </a:solidFill>
                <a:latin typeface="Arial"/>
                <a:cs typeface="Arial"/>
              </a:rPr>
              <a:t>KSC</a:t>
            </a:r>
            <a:r>
              <a:rPr sz="2200" spc="-2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LC-39A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had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most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launches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any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sites.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Decision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tree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classifier is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best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machine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learning</a:t>
            </a:r>
            <a:r>
              <a:rPr sz="2200" spc="1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algorithm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this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task.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45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240728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30" dirty="0"/>
              <a:t>Conclusions</a:t>
            </a:r>
            <a:endParaRPr sz="37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965940" y="6392976"/>
            <a:ext cx="1485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418615"/>
            <a:ext cx="8361680" cy="450977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200" spc="-90" dirty="0">
                <a:solidFill>
                  <a:srgbClr val="0A48CA"/>
                </a:solidFill>
                <a:latin typeface="Arial"/>
                <a:cs typeface="Arial"/>
              </a:rPr>
              <a:t>Executive</a:t>
            </a:r>
            <a:r>
              <a:rPr sz="2200" spc="5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Arial"/>
                <a:cs typeface="Arial"/>
              </a:rPr>
              <a:t>Summary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collection</a:t>
            </a:r>
            <a:r>
              <a:rPr sz="2200" spc="1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methodology:</a:t>
            </a:r>
            <a:endParaRPr sz="220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1420"/>
              </a:spcBef>
              <a:buChar char="•"/>
              <a:tabLst>
                <a:tab pos="697865" algn="l"/>
                <a:tab pos="699135" algn="l"/>
              </a:tabLst>
            </a:pPr>
            <a:r>
              <a:rPr sz="1900" spc="-60" dirty="0">
                <a:solidFill>
                  <a:srgbClr val="767070"/>
                </a:solidFill>
                <a:latin typeface="Arial"/>
                <a:cs typeface="Arial"/>
              </a:rPr>
              <a:t>Data </a:t>
            </a:r>
            <a:r>
              <a:rPr sz="1900" spc="-105" dirty="0">
                <a:solidFill>
                  <a:srgbClr val="767070"/>
                </a:solidFill>
                <a:latin typeface="Arial"/>
                <a:cs typeface="Arial"/>
              </a:rPr>
              <a:t>was </a:t>
            </a:r>
            <a:r>
              <a:rPr sz="1900" spc="-35" dirty="0">
                <a:solidFill>
                  <a:srgbClr val="767070"/>
                </a:solidFill>
                <a:latin typeface="Arial"/>
                <a:cs typeface="Arial"/>
              </a:rPr>
              <a:t>collected </a:t>
            </a:r>
            <a:r>
              <a:rPr sz="1900" spc="-40" dirty="0">
                <a:solidFill>
                  <a:srgbClr val="767070"/>
                </a:solidFill>
                <a:latin typeface="Arial"/>
                <a:cs typeface="Arial"/>
              </a:rPr>
              <a:t>using </a:t>
            </a:r>
            <a:r>
              <a:rPr sz="1900" spc="-135" dirty="0">
                <a:solidFill>
                  <a:srgbClr val="767070"/>
                </a:solidFill>
                <a:latin typeface="Arial"/>
                <a:cs typeface="Arial"/>
              </a:rPr>
              <a:t>SpaceX </a:t>
            </a:r>
            <a:r>
              <a:rPr sz="1900" spc="-130" dirty="0">
                <a:solidFill>
                  <a:srgbClr val="767070"/>
                </a:solidFill>
                <a:latin typeface="Arial"/>
                <a:cs typeface="Arial"/>
              </a:rPr>
              <a:t>API </a:t>
            </a:r>
            <a:r>
              <a:rPr sz="1900" spc="-60" dirty="0">
                <a:solidFill>
                  <a:srgbClr val="767070"/>
                </a:solidFill>
                <a:latin typeface="Arial"/>
                <a:cs typeface="Arial"/>
              </a:rPr>
              <a:t>and </a:t>
            </a:r>
            <a:r>
              <a:rPr sz="1900" spc="-55" dirty="0">
                <a:solidFill>
                  <a:srgbClr val="767070"/>
                </a:solidFill>
                <a:latin typeface="Arial"/>
                <a:cs typeface="Arial"/>
              </a:rPr>
              <a:t>web </a:t>
            </a:r>
            <a:r>
              <a:rPr sz="1900" spc="-50" dirty="0">
                <a:solidFill>
                  <a:srgbClr val="767070"/>
                </a:solidFill>
                <a:latin typeface="Arial"/>
                <a:cs typeface="Arial"/>
              </a:rPr>
              <a:t>scraping </a:t>
            </a:r>
            <a:r>
              <a:rPr sz="1900" spc="-25" dirty="0">
                <a:solidFill>
                  <a:srgbClr val="767070"/>
                </a:solidFill>
                <a:latin typeface="Arial"/>
                <a:cs typeface="Arial"/>
              </a:rPr>
              <a:t>from</a:t>
            </a:r>
            <a:r>
              <a:rPr sz="1900" spc="180" dirty="0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Arial"/>
                <a:cs typeface="Arial"/>
              </a:rPr>
              <a:t>Wikipedia.</a:t>
            </a:r>
            <a:endParaRPr sz="19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38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Perform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200" spc="1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wrangling</a:t>
            </a:r>
            <a:endParaRPr sz="220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1415"/>
              </a:spcBef>
              <a:buChar char="•"/>
              <a:tabLst>
                <a:tab pos="697865" algn="l"/>
                <a:tab pos="699135" algn="l"/>
              </a:tabLst>
            </a:pPr>
            <a:r>
              <a:rPr sz="1900" spc="-45" dirty="0">
                <a:solidFill>
                  <a:srgbClr val="767070"/>
                </a:solidFill>
                <a:latin typeface="Arial"/>
                <a:cs typeface="Arial"/>
              </a:rPr>
              <a:t>One-hot </a:t>
            </a:r>
            <a:r>
              <a:rPr sz="1900" spc="-40" dirty="0">
                <a:solidFill>
                  <a:srgbClr val="767070"/>
                </a:solidFill>
                <a:latin typeface="Arial"/>
                <a:cs typeface="Arial"/>
              </a:rPr>
              <a:t>encoding </a:t>
            </a:r>
            <a:r>
              <a:rPr sz="1900" spc="-105" dirty="0">
                <a:solidFill>
                  <a:srgbClr val="767070"/>
                </a:solidFill>
                <a:latin typeface="Arial"/>
                <a:cs typeface="Arial"/>
              </a:rPr>
              <a:t>was </a:t>
            </a:r>
            <a:r>
              <a:rPr sz="1900" spc="-25" dirty="0">
                <a:solidFill>
                  <a:srgbClr val="767070"/>
                </a:solidFill>
                <a:latin typeface="Arial"/>
                <a:cs typeface="Arial"/>
              </a:rPr>
              <a:t>applied </a:t>
            </a:r>
            <a:r>
              <a:rPr sz="1900" spc="30" dirty="0">
                <a:solidFill>
                  <a:srgbClr val="767070"/>
                </a:solidFill>
                <a:latin typeface="Arial"/>
                <a:cs typeface="Arial"/>
              </a:rPr>
              <a:t>to </a:t>
            </a:r>
            <a:r>
              <a:rPr sz="1900" spc="-45" dirty="0">
                <a:solidFill>
                  <a:srgbClr val="767070"/>
                </a:solidFill>
                <a:latin typeface="Arial"/>
                <a:cs typeface="Arial"/>
              </a:rPr>
              <a:t>categorical</a:t>
            </a:r>
            <a:r>
              <a:rPr sz="1900" spc="229" dirty="0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Arial"/>
                <a:cs typeface="Arial"/>
              </a:rPr>
              <a:t>features</a:t>
            </a:r>
            <a:endParaRPr sz="19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Perform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exploratory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analysis </a:t>
            </a:r>
            <a:r>
              <a:rPr sz="2200" spc="-150" dirty="0">
                <a:solidFill>
                  <a:srgbClr val="292929"/>
                </a:solidFill>
                <a:latin typeface="Arial"/>
                <a:cs typeface="Arial"/>
              </a:rPr>
              <a:t>(EDA)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using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visualization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4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Arial"/>
                <a:cs typeface="Arial"/>
              </a:rPr>
              <a:t>SQL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Perform</a:t>
            </a:r>
            <a:r>
              <a:rPr sz="22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interactive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visual</a:t>
            </a:r>
            <a:r>
              <a:rPr sz="22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analytics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using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Folium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Plotly</a:t>
            </a:r>
            <a:r>
              <a:rPr sz="22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Arial"/>
                <a:cs typeface="Arial"/>
              </a:rPr>
              <a:t>Dash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Perform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predictive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analysis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using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classification</a:t>
            </a:r>
            <a:r>
              <a:rPr sz="2200" spc="4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models</a:t>
            </a:r>
            <a:endParaRPr sz="220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1420"/>
              </a:spcBef>
              <a:buChar char="•"/>
              <a:tabLst>
                <a:tab pos="697865" algn="l"/>
                <a:tab pos="699135" algn="l"/>
              </a:tabLst>
            </a:pPr>
            <a:r>
              <a:rPr sz="1900" spc="-65" dirty="0">
                <a:solidFill>
                  <a:srgbClr val="767070"/>
                </a:solidFill>
                <a:latin typeface="Arial"/>
                <a:cs typeface="Arial"/>
              </a:rPr>
              <a:t>How </a:t>
            </a:r>
            <a:r>
              <a:rPr sz="1900" spc="30" dirty="0">
                <a:solidFill>
                  <a:srgbClr val="767070"/>
                </a:solidFill>
                <a:latin typeface="Arial"/>
                <a:cs typeface="Arial"/>
              </a:rPr>
              <a:t>to </a:t>
            </a:r>
            <a:r>
              <a:rPr sz="1900" spc="-10" dirty="0">
                <a:solidFill>
                  <a:srgbClr val="767070"/>
                </a:solidFill>
                <a:latin typeface="Arial"/>
                <a:cs typeface="Arial"/>
              </a:rPr>
              <a:t>build, </a:t>
            </a:r>
            <a:r>
              <a:rPr sz="1900" spc="-50" dirty="0">
                <a:solidFill>
                  <a:srgbClr val="767070"/>
                </a:solidFill>
                <a:latin typeface="Arial"/>
                <a:cs typeface="Arial"/>
              </a:rPr>
              <a:t>tune, </a:t>
            </a:r>
            <a:r>
              <a:rPr sz="1900" spc="-65" dirty="0">
                <a:solidFill>
                  <a:srgbClr val="767070"/>
                </a:solidFill>
                <a:latin typeface="Arial"/>
                <a:cs typeface="Arial"/>
              </a:rPr>
              <a:t>evaluate </a:t>
            </a:r>
            <a:r>
              <a:rPr sz="1900" spc="-45" dirty="0">
                <a:solidFill>
                  <a:srgbClr val="767070"/>
                </a:solidFill>
                <a:latin typeface="Arial"/>
                <a:cs typeface="Arial"/>
              </a:rPr>
              <a:t>classification</a:t>
            </a:r>
            <a:r>
              <a:rPr sz="1900" spc="90" dirty="0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Arial"/>
                <a:cs typeface="Arial"/>
              </a:rPr>
              <a:t>models</a:t>
            </a:r>
            <a:endParaRPr sz="1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4306" y="6103723"/>
            <a:ext cx="32131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Arial"/>
                <a:cs typeface="Arial"/>
              </a:rPr>
              <a:t>6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26606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45" dirty="0"/>
              <a:t>Methodology</a:t>
            </a:r>
            <a:endParaRPr sz="3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419860"/>
            <a:ext cx="10062210" cy="3858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was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collected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using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various</a:t>
            </a:r>
            <a:r>
              <a:rPr sz="2200" spc="2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methods</a:t>
            </a:r>
            <a:endParaRPr sz="220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1415"/>
              </a:spcBef>
              <a:buChar char="-"/>
              <a:tabLst>
                <a:tab pos="697865" algn="l"/>
                <a:tab pos="699135" algn="l"/>
              </a:tabLst>
            </a:pPr>
            <a:r>
              <a:rPr sz="1900" spc="-60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1900" spc="-30" dirty="0">
                <a:solidFill>
                  <a:srgbClr val="292929"/>
                </a:solidFill>
                <a:latin typeface="Arial"/>
                <a:cs typeface="Arial"/>
              </a:rPr>
              <a:t>collection </a:t>
            </a:r>
            <a:r>
              <a:rPr sz="1900" spc="-105" dirty="0">
                <a:solidFill>
                  <a:srgbClr val="292929"/>
                </a:solidFill>
                <a:latin typeface="Arial"/>
                <a:cs typeface="Arial"/>
              </a:rPr>
              <a:t>was </a:t>
            </a:r>
            <a:r>
              <a:rPr sz="1900" spc="-40" dirty="0">
                <a:solidFill>
                  <a:srgbClr val="292929"/>
                </a:solidFill>
                <a:latin typeface="Arial"/>
                <a:cs typeface="Arial"/>
              </a:rPr>
              <a:t>done using </a:t>
            </a:r>
            <a:r>
              <a:rPr sz="1900" spc="-5" dirty="0">
                <a:solidFill>
                  <a:srgbClr val="292929"/>
                </a:solidFill>
                <a:latin typeface="Arial"/>
                <a:cs typeface="Arial"/>
              </a:rPr>
              <a:t>get </a:t>
            </a:r>
            <a:r>
              <a:rPr sz="1900" spc="-45" dirty="0">
                <a:solidFill>
                  <a:srgbClr val="292929"/>
                </a:solidFill>
                <a:latin typeface="Arial"/>
                <a:cs typeface="Arial"/>
              </a:rPr>
              <a:t>request </a:t>
            </a:r>
            <a:r>
              <a:rPr sz="1900" spc="3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9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900" spc="-135" dirty="0">
                <a:solidFill>
                  <a:srgbClr val="292929"/>
                </a:solidFill>
                <a:latin typeface="Arial"/>
                <a:cs typeface="Arial"/>
              </a:rPr>
              <a:t>SpaceX</a:t>
            </a:r>
            <a:r>
              <a:rPr sz="1900" spc="2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spc="-120" dirty="0">
                <a:solidFill>
                  <a:srgbClr val="292929"/>
                </a:solidFill>
                <a:latin typeface="Arial"/>
                <a:cs typeface="Arial"/>
              </a:rPr>
              <a:t>API.</a:t>
            </a:r>
            <a:endParaRPr sz="1900">
              <a:latin typeface="Arial"/>
              <a:cs typeface="Arial"/>
            </a:endParaRPr>
          </a:p>
          <a:p>
            <a:pPr marL="698500" marR="6350" lvl="1" indent="-228600">
              <a:lnSpc>
                <a:spcPct val="100000"/>
              </a:lnSpc>
              <a:spcBef>
                <a:spcPts val="1405"/>
              </a:spcBef>
              <a:buChar char="-"/>
              <a:tabLst>
                <a:tab pos="697865" algn="l"/>
                <a:tab pos="699135" algn="l"/>
              </a:tabLst>
            </a:pPr>
            <a:r>
              <a:rPr sz="1900" spc="-70" dirty="0">
                <a:solidFill>
                  <a:srgbClr val="292929"/>
                </a:solidFill>
                <a:latin typeface="Arial"/>
                <a:cs typeface="Arial"/>
              </a:rPr>
              <a:t>Next, </a:t>
            </a:r>
            <a:r>
              <a:rPr sz="1900" spc="-85" dirty="0">
                <a:solidFill>
                  <a:srgbClr val="292929"/>
                </a:solidFill>
                <a:latin typeface="Arial"/>
                <a:cs typeface="Arial"/>
              </a:rPr>
              <a:t>we </a:t>
            </a:r>
            <a:r>
              <a:rPr sz="1900" spc="-45" dirty="0">
                <a:solidFill>
                  <a:srgbClr val="292929"/>
                </a:solidFill>
                <a:latin typeface="Arial"/>
                <a:cs typeface="Arial"/>
              </a:rPr>
              <a:t>decoded </a:t>
            </a:r>
            <a:r>
              <a:rPr sz="19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900" spc="-60" dirty="0">
                <a:solidFill>
                  <a:srgbClr val="292929"/>
                </a:solidFill>
                <a:latin typeface="Arial"/>
                <a:cs typeface="Arial"/>
              </a:rPr>
              <a:t>response </a:t>
            </a:r>
            <a:r>
              <a:rPr sz="1900" spc="-25" dirty="0">
                <a:solidFill>
                  <a:srgbClr val="292929"/>
                </a:solidFill>
                <a:latin typeface="Arial"/>
                <a:cs typeface="Arial"/>
              </a:rPr>
              <a:t>content </a:t>
            </a:r>
            <a:r>
              <a:rPr sz="1900" spc="-125" dirty="0">
                <a:solidFill>
                  <a:srgbClr val="292929"/>
                </a:solidFill>
                <a:latin typeface="Arial"/>
                <a:cs typeface="Arial"/>
              </a:rPr>
              <a:t>as </a:t>
            </a:r>
            <a:r>
              <a:rPr sz="1900" spc="-130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1900" spc="-125" dirty="0">
                <a:solidFill>
                  <a:srgbClr val="292929"/>
                </a:solidFill>
                <a:latin typeface="Arial"/>
                <a:cs typeface="Arial"/>
              </a:rPr>
              <a:t>Json </a:t>
            </a:r>
            <a:r>
              <a:rPr sz="1900" spc="-35" dirty="0">
                <a:solidFill>
                  <a:srgbClr val="292929"/>
                </a:solidFill>
                <a:latin typeface="Arial"/>
                <a:cs typeface="Arial"/>
              </a:rPr>
              <a:t>using </a:t>
            </a:r>
            <a:r>
              <a:rPr sz="1900" spc="-70" dirty="0">
                <a:solidFill>
                  <a:srgbClr val="292929"/>
                </a:solidFill>
                <a:latin typeface="Arial"/>
                <a:cs typeface="Arial"/>
              </a:rPr>
              <a:t>.json() </a:t>
            </a:r>
            <a:r>
              <a:rPr sz="1900" spc="-20" dirty="0">
                <a:solidFill>
                  <a:srgbClr val="292929"/>
                </a:solidFill>
                <a:latin typeface="Arial"/>
                <a:cs typeface="Arial"/>
              </a:rPr>
              <a:t>function </a:t>
            </a:r>
            <a:r>
              <a:rPr sz="1900" spc="-45" dirty="0">
                <a:solidFill>
                  <a:srgbClr val="292929"/>
                </a:solidFill>
                <a:latin typeface="Arial"/>
                <a:cs typeface="Arial"/>
              </a:rPr>
              <a:t>call </a:t>
            </a:r>
            <a:r>
              <a:rPr sz="1900" spc="-5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900" spc="-5" dirty="0">
                <a:solidFill>
                  <a:srgbClr val="292929"/>
                </a:solidFill>
                <a:latin typeface="Arial"/>
                <a:cs typeface="Arial"/>
              </a:rPr>
              <a:t>turn </a:t>
            </a:r>
            <a:r>
              <a:rPr sz="1900" spc="55" dirty="0">
                <a:solidFill>
                  <a:srgbClr val="292929"/>
                </a:solidFill>
                <a:latin typeface="Arial"/>
                <a:cs typeface="Arial"/>
              </a:rPr>
              <a:t>it  </a:t>
            </a:r>
            <a:r>
              <a:rPr sz="1900" spc="10" dirty="0">
                <a:solidFill>
                  <a:srgbClr val="292929"/>
                </a:solidFill>
                <a:latin typeface="Arial"/>
                <a:cs typeface="Arial"/>
              </a:rPr>
              <a:t>into </a:t>
            </a:r>
            <a:r>
              <a:rPr sz="1900" spc="-130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1900" spc="-70" dirty="0">
                <a:solidFill>
                  <a:srgbClr val="292929"/>
                </a:solidFill>
                <a:latin typeface="Arial"/>
                <a:cs typeface="Arial"/>
              </a:rPr>
              <a:t>pandas </a:t>
            </a:r>
            <a:r>
              <a:rPr sz="1900" spc="-55" dirty="0">
                <a:solidFill>
                  <a:srgbClr val="292929"/>
                </a:solidFill>
                <a:latin typeface="Arial"/>
                <a:cs typeface="Arial"/>
              </a:rPr>
              <a:t>dataframe </a:t>
            </a:r>
            <a:r>
              <a:rPr sz="1900" spc="-40" dirty="0">
                <a:solidFill>
                  <a:srgbClr val="292929"/>
                </a:solidFill>
                <a:latin typeface="Arial"/>
                <a:cs typeface="Arial"/>
              </a:rPr>
              <a:t>using</a:t>
            </a:r>
            <a:r>
              <a:rPr sz="1900" spc="-2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Arial"/>
                <a:cs typeface="Arial"/>
              </a:rPr>
              <a:t>.json_normalize().</a:t>
            </a:r>
            <a:endParaRPr sz="1900">
              <a:latin typeface="Arial"/>
              <a:cs typeface="Arial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05"/>
              </a:spcBef>
              <a:buChar char="-"/>
              <a:tabLst>
                <a:tab pos="697865" algn="l"/>
                <a:tab pos="699135" algn="l"/>
              </a:tabLst>
            </a:pPr>
            <a:r>
              <a:rPr sz="1900" spc="-190" dirty="0">
                <a:solidFill>
                  <a:srgbClr val="292929"/>
                </a:solidFill>
                <a:latin typeface="Arial"/>
                <a:cs typeface="Arial"/>
              </a:rPr>
              <a:t>We </a:t>
            </a:r>
            <a:r>
              <a:rPr sz="1900" spc="-30" dirty="0">
                <a:solidFill>
                  <a:srgbClr val="292929"/>
                </a:solidFill>
                <a:latin typeface="Arial"/>
                <a:cs typeface="Arial"/>
              </a:rPr>
              <a:t>then </a:t>
            </a:r>
            <a:r>
              <a:rPr sz="1900" spc="-65" dirty="0">
                <a:solidFill>
                  <a:srgbClr val="292929"/>
                </a:solidFill>
                <a:latin typeface="Arial"/>
                <a:cs typeface="Arial"/>
              </a:rPr>
              <a:t>cleaned </a:t>
            </a:r>
            <a:r>
              <a:rPr sz="19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900" spc="-50" dirty="0">
                <a:solidFill>
                  <a:srgbClr val="292929"/>
                </a:solidFill>
                <a:latin typeface="Arial"/>
                <a:cs typeface="Arial"/>
              </a:rPr>
              <a:t>data, </a:t>
            </a:r>
            <a:r>
              <a:rPr sz="1900" spc="-75" dirty="0">
                <a:solidFill>
                  <a:srgbClr val="292929"/>
                </a:solidFill>
                <a:latin typeface="Arial"/>
                <a:cs typeface="Arial"/>
              </a:rPr>
              <a:t>checked </a:t>
            </a:r>
            <a:r>
              <a:rPr sz="1900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1900" spc="-45" dirty="0">
                <a:solidFill>
                  <a:srgbClr val="292929"/>
                </a:solidFill>
                <a:latin typeface="Arial"/>
                <a:cs typeface="Arial"/>
              </a:rPr>
              <a:t>missing </a:t>
            </a:r>
            <a:r>
              <a:rPr sz="1900" spc="-70" dirty="0">
                <a:solidFill>
                  <a:srgbClr val="292929"/>
                </a:solidFill>
                <a:latin typeface="Arial"/>
                <a:cs typeface="Arial"/>
              </a:rPr>
              <a:t>values </a:t>
            </a:r>
            <a:r>
              <a:rPr sz="1900" spc="-5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900" spc="25" dirty="0">
                <a:solidFill>
                  <a:srgbClr val="292929"/>
                </a:solidFill>
                <a:latin typeface="Arial"/>
                <a:cs typeface="Arial"/>
              </a:rPr>
              <a:t>fill </a:t>
            </a:r>
            <a:r>
              <a:rPr sz="1900" spc="-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1900" spc="-45" dirty="0">
                <a:solidFill>
                  <a:srgbClr val="292929"/>
                </a:solidFill>
                <a:latin typeface="Arial"/>
                <a:cs typeface="Arial"/>
              </a:rPr>
              <a:t>missing </a:t>
            </a:r>
            <a:r>
              <a:rPr sz="1900" spc="-70" dirty="0">
                <a:solidFill>
                  <a:srgbClr val="292929"/>
                </a:solidFill>
                <a:latin typeface="Arial"/>
                <a:cs typeface="Arial"/>
              </a:rPr>
              <a:t>values </a:t>
            </a:r>
            <a:r>
              <a:rPr sz="1900" spc="-65" dirty="0">
                <a:solidFill>
                  <a:srgbClr val="292929"/>
                </a:solidFill>
                <a:latin typeface="Arial"/>
                <a:cs typeface="Arial"/>
              </a:rPr>
              <a:t>where  </a:t>
            </a:r>
            <a:r>
              <a:rPr sz="1900" spc="-95" dirty="0">
                <a:solidFill>
                  <a:srgbClr val="292929"/>
                </a:solidFill>
                <a:latin typeface="Arial"/>
                <a:cs typeface="Arial"/>
              </a:rPr>
              <a:t>necessary.</a:t>
            </a:r>
            <a:endParaRPr sz="1900">
              <a:latin typeface="Arial"/>
              <a:cs typeface="Arial"/>
            </a:endParaRPr>
          </a:p>
          <a:p>
            <a:pPr marL="698500" marR="7620" lvl="1" indent="-228600">
              <a:lnSpc>
                <a:spcPct val="100000"/>
              </a:lnSpc>
              <a:spcBef>
                <a:spcPts val="1390"/>
              </a:spcBef>
              <a:buChar char="-"/>
              <a:tabLst>
                <a:tab pos="697865" algn="l"/>
                <a:tab pos="699135" algn="l"/>
              </a:tabLst>
            </a:pPr>
            <a:r>
              <a:rPr sz="1900" spc="-7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1900" spc="-15" dirty="0">
                <a:solidFill>
                  <a:srgbClr val="292929"/>
                </a:solidFill>
                <a:latin typeface="Arial"/>
                <a:cs typeface="Arial"/>
              </a:rPr>
              <a:t>addition, </a:t>
            </a:r>
            <a:r>
              <a:rPr sz="1900" spc="-85" dirty="0">
                <a:solidFill>
                  <a:srgbClr val="292929"/>
                </a:solidFill>
                <a:latin typeface="Arial"/>
                <a:cs typeface="Arial"/>
              </a:rPr>
              <a:t>we </a:t>
            </a:r>
            <a:r>
              <a:rPr sz="1900" spc="-30" dirty="0">
                <a:solidFill>
                  <a:srgbClr val="292929"/>
                </a:solidFill>
                <a:latin typeface="Arial"/>
                <a:cs typeface="Arial"/>
              </a:rPr>
              <a:t>performed </a:t>
            </a:r>
            <a:r>
              <a:rPr sz="1900" spc="-50" dirty="0">
                <a:solidFill>
                  <a:srgbClr val="292929"/>
                </a:solidFill>
                <a:latin typeface="Arial"/>
                <a:cs typeface="Arial"/>
              </a:rPr>
              <a:t>web </a:t>
            </a:r>
            <a:r>
              <a:rPr sz="1900" spc="-45" dirty="0">
                <a:solidFill>
                  <a:srgbClr val="292929"/>
                </a:solidFill>
                <a:latin typeface="Arial"/>
                <a:cs typeface="Arial"/>
              </a:rPr>
              <a:t>scraping </a:t>
            </a:r>
            <a:r>
              <a:rPr sz="1900" spc="-20" dirty="0">
                <a:solidFill>
                  <a:srgbClr val="292929"/>
                </a:solidFill>
                <a:latin typeface="Arial"/>
                <a:cs typeface="Arial"/>
              </a:rPr>
              <a:t>from </a:t>
            </a:r>
            <a:r>
              <a:rPr sz="1900" spc="-40" dirty="0">
                <a:solidFill>
                  <a:srgbClr val="292929"/>
                </a:solidFill>
                <a:latin typeface="Arial"/>
                <a:cs typeface="Arial"/>
              </a:rPr>
              <a:t>Wikipedia </a:t>
            </a:r>
            <a:r>
              <a:rPr sz="1900" spc="5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1900" spc="-70" dirty="0">
                <a:solidFill>
                  <a:srgbClr val="292929"/>
                </a:solidFill>
                <a:latin typeface="Arial"/>
                <a:cs typeface="Arial"/>
              </a:rPr>
              <a:t>Falcon </a:t>
            </a:r>
            <a:r>
              <a:rPr sz="1900" spc="85" dirty="0">
                <a:solidFill>
                  <a:srgbClr val="292929"/>
                </a:solidFill>
                <a:latin typeface="Arial"/>
                <a:cs typeface="Arial"/>
              </a:rPr>
              <a:t>9 </a:t>
            </a:r>
            <a:r>
              <a:rPr sz="1900" spc="-60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1900" spc="-45" dirty="0">
                <a:solidFill>
                  <a:srgbClr val="292929"/>
                </a:solidFill>
                <a:latin typeface="Arial"/>
                <a:cs typeface="Arial"/>
              </a:rPr>
              <a:t>records </a:t>
            </a:r>
            <a:r>
              <a:rPr sz="1900" spc="-5" dirty="0">
                <a:solidFill>
                  <a:srgbClr val="292929"/>
                </a:solidFill>
                <a:latin typeface="Arial"/>
                <a:cs typeface="Arial"/>
              </a:rPr>
              <a:t>with  </a:t>
            </a:r>
            <a:r>
              <a:rPr sz="1900" spc="-55" dirty="0">
                <a:solidFill>
                  <a:srgbClr val="292929"/>
                </a:solidFill>
                <a:latin typeface="Arial"/>
                <a:cs typeface="Arial"/>
              </a:rPr>
              <a:t>BeautifulSoup.</a:t>
            </a:r>
            <a:endParaRPr sz="1900">
              <a:latin typeface="Arial"/>
              <a:cs typeface="Arial"/>
            </a:endParaRPr>
          </a:p>
          <a:p>
            <a:pPr marL="698500" marR="8255" lvl="1" indent="-228600">
              <a:lnSpc>
                <a:spcPct val="100000"/>
              </a:lnSpc>
              <a:spcBef>
                <a:spcPts val="1410"/>
              </a:spcBef>
              <a:buChar char="-"/>
              <a:tabLst>
                <a:tab pos="697865" algn="l"/>
                <a:tab pos="699135" algn="l"/>
                <a:tab pos="1196340" algn="l"/>
                <a:tab pos="2252980" algn="l"/>
                <a:tab pos="2775585" algn="l"/>
                <a:tab pos="3115310" algn="l"/>
                <a:tab pos="3938270" algn="l"/>
                <a:tab pos="4396105" algn="l"/>
                <a:tab pos="5194300" algn="l"/>
                <a:tab pos="6093460" algn="l"/>
                <a:tab pos="6447155" algn="l"/>
                <a:tab pos="7169784" algn="l"/>
                <a:tab pos="7867650" algn="l"/>
                <a:tab pos="8561070" algn="l"/>
                <a:tab pos="9018270" algn="l"/>
                <a:tab pos="9662160" algn="l"/>
              </a:tabLst>
            </a:pPr>
            <a:r>
              <a:rPr sz="1900" spc="-125" dirty="0">
                <a:solidFill>
                  <a:srgbClr val="292929"/>
                </a:solidFill>
                <a:latin typeface="Arial"/>
                <a:cs typeface="Arial"/>
              </a:rPr>
              <a:t>The	</a:t>
            </a:r>
            <a:r>
              <a:rPr sz="1900" spc="-10" dirty="0">
                <a:solidFill>
                  <a:srgbClr val="292929"/>
                </a:solidFill>
                <a:latin typeface="Arial"/>
                <a:cs typeface="Arial"/>
              </a:rPr>
              <a:t>o</a:t>
            </a:r>
            <a:r>
              <a:rPr sz="1900" spc="20" dirty="0">
                <a:solidFill>
                  <a:srgbClr val="292929"/>
                </a:solidFill>
                <a:latin typeface="Arial"/>
                <a:cs typeface="Arial"/>
              </a:rPr>
              <a:t>b</a:t>
            </a:r>
            <a:r>
              <a:rPr sz="1900" spc="-65" dirty="0">
                <a:solidFill>
                  <a:srgbClr val="292929"/>
                </a:solidFill>
                <a:latin typeface="Arial"/>
                <a:cs typeface="Arial"/>
              </a:rPr>
              <a:t>je</a:t>
            </a:r>
            <a:r>
              <a:rPr sz="1900" spc="-75" dirty="0">
                <a:solidFill>
                  <a:srgbClr val="292929"/>
                </a:solidFill>
                <a:latin typeface="Arial"/>
                <a:cs typeface="Arial"/>
              </a:rPr>
              <a:t>c</a:t>
            </a:r>
            <a:r>
              <a:rPr sz="1900" spc="-20" dirty="0">
                <a:solidFill>
                  <a:srgbClr val="292929"/>
                </a:solidFill>
                <a:latin typeface="Arial"/>
                <a:cs typeface="Arial"/>
              </a:rPr>
              <a:t>tive</a:t>
            </a:r>
            <a:r>
              <a:rPr sz="1900" dirty="0">
                <a:solidFill>
                  <a:srgbClr val="292929"/>
                </a:solidFill>
                <a:latin typeface="Arial"/>
                <a:cs typeface="Arial"/>
              </a:rPr>
              <a:t>	</a:t>
            </a:r>
            <a:r>
              <a:rPr sz="1900" spc="-45" dirty="0">
                <a:solidFill>
                  <a:srgbClr val="292929"/>
                </a:solidFill>
                <a:latin typeface="Arial"/>
                <a:cs typeface="Arial"/>
              </a:rPr>
              <a:t>w</a:t>
            </a:r>
            <a:r>
              <a:rPr sz="1900" spc="-135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1900" spc="-120" dirty="0">
                <a:solidFill>
                  <a:srgbClr val="292929"/>
                </a:solidFill>
                <a:latin typeface="Arial"/>
                <a:cs typeface="Arial"/>
              </a:rPr>
              <a:t>s</a:t>
            </a:r>
            <a:r>
              <a:rPr sz="1900" dirty="0">
                <a:solidFill>
                  <a:srgbClr val="292929"/>
                </a:solidFill>
                <a:latin typeface="Arial"/>
                <a:cs typeface="Arial"/>
              </a:rPr>
              <a:t>	</a:t>
            </a:r>
            <a:r>
              <a:rPr sz="1900" spc="15" dirty="0">
                <a:solidFill>
                  <a:srgbClr val="292929"/>
                </a:solidFill>
                <a:latin typeface="Arial"/>
                <a:cs typeface="Arial"/>
              </a:rPr>
              <a:t>t</a:t>
            </a:r>
            <a:r>
              <a:rPr sz="1900" spc="45" dirty="0">
                <a:solidFill>
                  <a:srgbClr val="292929"/>
                </a:solidFill>
                <a:latin typeface="Arial"/>
                <a:cs typeface="Arial"/>
              </a:rPr>
              <a:t>o</a:t>
            </a:r>
            <a:r>
              <a:rPr sz="1900" dirty="0">
                <a:solidFill>
                  <a:srgbClr val="292929"/>
                </a:solidFill>
                <a:latin typeface="Arial"/>
                <a:cs typeface="Arial"/>
              </a:rPr>
              <a:t>	</a:t>
            </a:r>
            <a:r>
              <a:rPr sz="1900" spc="-30" dirty="0">
                <a:solidFill>
                  <a:srgbClr val="292929"/>
                </a:solidFill>
                <a:latin typeface="Arial"/>
                <a:cs typeface="Arial"/>
              </a:rPr>
              <a:t>ext</a:t>
            </a:r>
            <a:r>
              <a:rPr sz="1900" spc="-20" dirty="0">
                <a:solidFill>
                  <a:srgbClr val="292929"/>
                </a:solidFill>
                <a:latin typeface="Arial"/>
                <a:cs typeface="Arial"/>
              </a:rPr>
              <a:t>r</a:t>
            </a:r>
            <a:r>
              <a:rPr sz="1900" spc="-125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1900" spc="-20" dirty="0">
                <a:solidFill>
                  <a:srgbClr val="292929"/>
                </a:solidFill>
                <a:latin typeface="Arial"/>
                <a:cs typeface="Arial"/>
              </a:rPr>
              <a:t>ct</a:t>
            </a:r>
            <a:r>
              <a:rPr sz="1900" dirty="0">
                <a:solidFill>
                  <a:srgbClr val="292929"/>
                </a:solidFill>
                <a:latin typeface="Arial"/>
                <a:cs typeface="Arial"/>
              </a:rPr>
              <a:t>	</a:t>
            </a:r>
            <a:r>
              <a:rPr sz="19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900" dirty="0">
                <a:solidFill>
                  <a:srgbClr val="292929"/>
                </a:solidFill>
                <a:latin typeface="Arial"/>
                <a:cs typeface="Arial"/>
              </a:rPr>
              <a:t>	</a:t>
            </a:r>
            <a:r>
              <a:rPr sz="1900" spc="40" dirty="0">
                <a:solidFill>
                  <a:srgbClr val="292929"/>
                </a:solidFill>
                <a:latin typeface="Arial"/>
                <a:cs typeface="Arial"/>
              </a:rPr>
              <a:t>l</a:t>
            </a:r>
            <a:r>
              <a:rPr sz="1900" spc="-85" dirty="0">
                <a:solidFill>
                  <a:srgbClr val="292929"/>
                </a:solidFill>
                <a:latin typeface="Arial"/>
                <a:cs typeface="Arial"/>
              </a:rPr>
              <a:t>au</a:t>
            </a:r>
            <a:r>
              <a:rPr sz="1900" spc="-75" dirty="0">
                <a:solidFill>
                  <a:srgbClr val="292929"/>
                </a:solidFill>
                <a:latin typeface="Arial"/>
                <a:cs typeface="Arial"/>
              </a:rPr>
              <a:t>n</a:t>
            </a:r>
            <a:r>
              <a:rPr sz="1900" spc="-114" dirty="0">
                <a:solidFill>
                  <a:srgbClr val="292929"/>
                </a:solidFill>
                <a:latin typeface="Arial"/>
                <a:cs typeface="Arial"/>
              </a:rPr>
              <a:t>c</a:t>
            </a:r>
            <a:r>
              <a:rPr sz="1900" spc="-55" dirty="0">
                <a:solidFill>
                  <a:srgbClr val="292929"/>
                </a:solidFill>
                <a:latin typeface="Arial"/>
                <a:cs typeface="Arial"/>
              </a:rPr>
              <a:t>h</a:t>
            </a:r>
            <a:r>
              <a:rPr sz="1900" dirty="0">
                <a:solidFill>
                  <a:srgbClr val="292929"/>
                </a:solidFill>
                <a:latin typeface="Arial"/>
                <a:cs typeface="Arial"/>
              </a:rPr>
              <a:t>	</a:t>
            </a:r>
            <a:r>
              <a:rPr sz="1900" spc="25" dirty="0">
                <a:solidFill>
                  <a:srgbClr val="292929"/>
                </a:solidFill>
                <a:latin typeface="Arial"/>
                <a:cs typeface="Arial"/>
              </a:rPr>
              <a:t>r</a:t>
            </a:r>
            <a:r>
              <a:rPr sz="1900" spc="-80" dirty="0">
                <a:solidFill>
                  <a:srgbClr val="292929"/>
                </a:solidFill>
                <a:latin typeface="Arial"/>
                <a:cs typeface="Arial"/>
              </a:rPr>
              <a:t>eco</a:t>
            </a:r>
            <a:r>
              <a:rPr sz="1900" spc="5" dirty="0">
                <a:solidFill>
                  <a:srgbClr val="292929"/>
                </a:solidFill>
                <a:latin typeface="Arial"/>
                <a:cs typeface="Arial"/>
              </a:rPr>
              <a:t>r</a:t>
            </a:r>
            <a:r>
              <a:rPr sz="1900" spc="20" dirty="0">
                <a:solidFill>
                  <a:srgbClr val="292929"/>
                </a:solidFill>
                <a:latin typeface="Arial"/>
                <a:cs typeface="Arial"/>
              </a:rPr>
              <a:t>d</a:t>
            </a:r>
            <a:r>
              <a:rPr sz="1900" spc="-120" dirty="0">
                <a:solidFill>
                  <a:srgbClr val="292929"/>
                </a:solidFill>
                <a:latin typeface="Arial"/>
                <a:cs typeface="Arial"/>
              </a:rPr>
              <a:t>s</a:t>
            </a:r>
            <a:r>
              <a:rPr sz="1900" dirty="0">
                <a:solidFill>
                  <a:srgbClr val="292929"/>
                </a:solidFill>
                <a:latin typeface="Arial"/>
                <a:cs typeface="Arial"/>
              </a:rPr>
              <a:t>	</a:t>
            </a:r>
            <a:r>
              <a:rPr sz="1900" spc="-125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1900" spc="-120" dirty="0">
                <a:solidFill>
                  <a:srgbClr val="292929"/>
                </a:solidFill>
                <a:latin typeface="Arial"/>
                <a:cs typeface="Arial"/>
              </a:rPr>
              <a:t>s</a:t>
            </a:r>
            <a:r>
              <a:rPr sz="1900" dirty="0">
                <a:solidFill>
                  <a:srgbClr val="292929"/>
                </a:solidFill>
                <a:latin typeface="Arial"/>
                <a:cs typeface="Arial"/>
              </a:rPr>
              <a:t>	</a:t>
            </a:r>
            <a:r>
              <a:rPr sz="1900" spc="-114" dirty="0">
                <a:solidFill>
                  <a:srgbClr val="292929"/>
                </a:solidFill>
                <a:latin typeface="Arial"/>
                <a:cs typeface="Arial"/>
              </a:rPr>
              <a:t>H</a:t>
            </a:r>
            <a:r>
              <a:rPr sz="1900" spc="-210" dirty="0">
                <a:solidFill>
                  <a:srgbClr val="292929"/>
                </a:solidFill>
                <a:latin typeface="Arial"/>
                <a:cs typeface="Arial"/>
              </a:rPr>
              <a:t>T</a:t>
            </a:r>
            <a:r>
              <a:rPr sz="1900" spc="-100" dirty="0">
                <a:solidFill>
                  <a:srgbClr val="292929"/>
                </a:solidFill>
                <a:latin typeface="Arial"/>
                <a:cs typeface="Arial"/>
              </a:rPr>
              <a:t>ML</a:t>
            </a:r>
            <a:r>
              <a:rPr sz="1900" dirty="0">
                <a:solidFill>
                  <a:srgbClr val="292929"/>
                </a:solidFill>
                <a:latin typeface="Arial"/>
                <a:cs typeface="Arial"/>
              </a:rPr>
              <a:t>	</a:t>
            </a:r>
            <a:r>
              <a:rPr sz="1900" spc="-20" dirty="0">
                <a:solidFill>
                  <a:srgbClr val="292929"/>
                </a:solidFill>
                <a:latin typeface="Arial"/>
                <a:cs typeface="Arial"/>
              </a:rPr>
              <a:t>t</a:t>
            </a:r>
            <a:r>
              <a:rPr sz="1900" spc="-30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1900" spc="20" dirty="0">
                <a:solidFill>
                  <a:srgbClr val="292929"/>
                </a:solidFill>
                <a:latin typeface="Arial"/>
                <a:cs typeface="Arial"/>
              </a:rPr>
              <a:t>b</a:t>
            </a:r>
            <a:r>
              <a:rPr sz="1900" spc="-70" dirty="0">
                <a:solidFill>
                  <a:srgbClr val="292929"/>
                </a:solidFill>
                <a:latin typeface="Arial"/>
                <a:cs typeface="Arial"/>
              </a:rPr>
              <a:t>le</a:t>
            </a:r>
            <a:r>
              <a:rPr sz="1900" spc="-45" dirty="0">
                <a:solidFill>
                  <a:srgbClr val="292929"/>
                </a:solidFill>
                <a:latin typeface="Arial"/>
                <a:cs typeface="Arial"/>
              </a:rPr>
              <a:t>,</a:t>
            </a:r>
            <a:r>
              <a:rPr sz="1900" dirty="0">
                <a:solidFill>
                  <a:srgbClr val="292929"/>
                </a:solidFill>
                <a:latin typeface="Arial"/>
                <a:cs typeface="Arial"/>
              </a:rPr>
              <a:t>	</a:t>
            </a:r>
            <a:r>
              <a:rPr sz="1900" spc="20" dirty="0">
                <a:solidFill>
                  <a:srgbClr val="292929"/>
                </a:solidFill>
                <a:latin typeface="Arial"/>
                <a:cs typeface="Arial"/>
              </a:rPr>
              <a:t>p</a:t>
            </a:r>
            <a:r>
              <a:rPr sz="1900" spc="-85" dirty="0">
                <a:solidFill>
                  <a:srgbClr val="292929"/>
                </a:solidFill>
                <a:latin typeface="Arial"/>
                <a:cs typeface="Arial"/>
              </a:rPr>
              <a:t>ars</a:t>
            </a:r>
            <a:r>
              <a:rPr sz="1900" spc="-100" dirty="0">
                <a:solidFill>
                  <a:srgbClr val="292929"/>
                </a:solidFill>
                <a:latin typeface="Arial"/>
                <a:cs typeface="Arial"/>
              </a:rPr>
              <a:t>e</a:t>
            </a:r>
            <a:r>
              <a:rPr sz="1900" dirty="0">
                <a:solidFill>
                  <a:srgbClr val="292929"/>
                </a:solidFill>
                <a:latin typeface="Arial"/>
                <a:cs typeface="Arial"/>
              </a:rPr>
              <a:t>	</a:t>
            </a:r>
            <a:r>
              <a:rPr sz="1900" spc="90" dirty="0">
                <a:solidFill>
                  <a:srgbClr val="292929"/>
                </a:solidFill>
                <a:latin typeface="Arial"/>
                <a:cs typeface="Arial"/>
              </a:rPr>
              <a:t>t</a:t>
            </a:r>
            <a:r>
              <a:rPr sz="1900" spc="-80" dirty="0">
                <a:solidFill>
                  <a:srgbClr val="292929"/>
                </a:solidFill>
                <a:latin typeface="Arial"/>
                <a:cs typeface="Arial"/>
              </a:rPr>
              <a:t>he</a:t>
            </a:r>
            <a:r>
              <a:rPr sz="1900" dirty="0">
                <a:solidFill>
                  <a:srgbClr val="292929"/>
                </a:solidFill>
                <a:latin typeface="Arial"/>
                <a:cs typeface="Arial"/>
              </a:rPr>
              <a:t>	</a:t>
            </a:r>
            <a:r>
              <a:rPr sz="1900" spc="90" dirty="0">
                <a:solidFill>
                  <a:srgbClr val="292929"/>
                </a:solidFill>
                <a:latin typeface="Arial"/>
                <a:cs typeface="Arial"/>
              </a:rPr>
              <a:t>t</a:t>
            </a:r>
            <a:r>
              <a:rPr sz="1900" spc="-125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1900" spc="-25" dirty="0">
                <a:solidFill>
                  <a:srgbClr val="292929"/>
                </a:solidFill>
                <a:latin typeface="Arial"/>
                <a:cs typeface="Arial"/>
              </a:rPr>
              <a:t>ble</a:t>
            </a:r>
            <a:r>
              <a:rPr sz="1900" dirty="0">
                <a:solidFill>
                  <a:srgbClr val="292929"/>
                </a:solidFill>
                <a:latin typeface="Arial"/>
                <a:cs typeface="Arial"/>
              </a:rPr>
              <a:t>	</a:t>
            </a:r>
            <a:r>
              <a:rPr sz="1900" spc="-95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1900" spc="-75" dirty="0">
                <a:solidFill>
                  <a:srgbClr val="292929"/>
                </a:solidFill>
                <a:latin typeface="Arial"/>
                <a:cs typeface="Arial"/>
              </a:rPr>
              <a:t>n</a:t>
            </a:r>
            <a:r>
              <a:rPr sz="1900" spc="5" dirty="0">
                <a:solidFill>
                  <a:srgbClr val="292929"/>
                </a:solidFill>
                <a:latin typeface="Arial"/>
                <a:cs typeface="Arial"/>
              </a:rPr>
              <a:t>d  </a:t>
            </a:r>
            <a:r>
              <a:rPr sz="1900" spc="-40" dirty="0">
                <a:solidFill>
                  <a:srgbClr val="292929"/>
                </a:solidFill>
                <a:latin typeface="Arial"/>
                <a:cs typeface="Arial"/>
              </a:rPr>
              <a:t>convert </a:t>
            </a:r>
            <a:r>
              <a:rPr sz="1900" spc="55" dirty="0">
                <a:solidFill>
                  <a:srgbClr val="292929"/>
                </a:solidFill>
                <a:latin typeface="Arial"/>
                <a:cs typeface="Arial"/>
              </a:rPr>
              <a:t>it </a:t>
            </a:r>
            <a:r>
              <a:rPr sz="1900" spc="3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900" spc="-130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1900" spc="-70" dirty="0">
                <a:solidFill>
                  <a:srgbClr val="292929"/>
                </a:solidFill>
                <a:latin typeface="Arial"/>
                <a:cs typeface="Arial"/>
              </a:rPr>
              <a:t>pandas </a:t>
            </a:r>
            <a:r>
              <a:rPr sz="1900" spc="-55" dirty="0">
                <a:solidFill>
                  <a:srgbClr val="292929"/>
                </a:solidFill>
                <a:latin typeface="Arial"/>
                <a:cs typeface="Arial"/>
              </a:rPr>
              <a:t>dataframe </a:t>
            </a:r>
            <a:r>
              <a:rPr sz="1900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1900" spc="-20" dirty="0">
                <a:solidFill>
                  <a:srgbClr val="292929"/>
                </a:solidFill>
                <a:latin typeface="Arial"/>
                <a:cs typeface="Arial"/>
              </a:rPr>
              <a:t>future</a:t>
            </a:r>
            <a:r>
              <a:rPr sz="1900" spc="-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Arial"/>
                <a:cs typeface="Arial"/>
              </a:rPr>
              <a:t>analysis.</a:t>
            </a:r>
            <a:endParaRPr sz="1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4306" y="6103723"/>
            <a:ext cx="32131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Arial"/>
                <a:cs typeface="Arial"/>
              </a:rPr>
              <a:t>7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30759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14" dirty="0"/>
              <a:t>Data</a:t>
            </a:r>
            <a:r>
              <a:rPr sz="3700" spc="25" dirty="0"/>
              <a:t> </a:t>
            </a:r>
            <a:r>
              <a:rPr sz="3700" spc="-75" dirty="0"/>
              <a:t>Collection</a:t>
            </a:r>
            <a:endParaRPr sz="3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566" y="1816988"/>
            <a:ext cx="4480560" cy="3556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26797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Arial"/>
                <a:cs typeface="Arial"/>
              </a:rPr>
              <a:t>We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used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get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request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the  </a:t>
            </a:r>
            <a:r>
              <a:rPr sz="2200" spc="-155" dirty="0">
                <a:solidFill>
                  <a:srgbClr val="292929"/>
                </a:solidFill>
                <a:latin typeface="Arial"/>
                <a:cs typeface="Arial"/>
              </a:rPr>
              <a:t>SpaceX </a:t>
            </a:r>
            <a:r>
              <a:rPr sz="2200" spc="-150" dirty="0">
                <a:solidFill>
                  <a:srgbClr val="292929"/>
                </a:solidFill>
                <a:latin typeface="Arial"/>
                <a:cs typeface="Arial"/>
              </a:rPr>
              <a:t>API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collect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data,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clean 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requested data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did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some 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basic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wrangling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formatting.</a:t>
            </a:r>
            <a:endParaRPr sz="2200" dirty="0">
              <a:latin typeface="Arial"/>
              <a:cs typeface="Arial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link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notebook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2200" spc="-55" dirty="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lang="en-IN" sz="2200" spc="-20" dirty="0" smtClean="0">
                <a:solidFill>
                  <a:srgbClr val="1C7CDB"/>
                </a:solidFill>
                <a:latin typeface="Arial"/>
                <a:cs typeface="Arial"/>
              </a:rPr>
              <a:t>https://github.com/kinsukghatak/IBM_DS_Couresera_Notebooks/blob/main/jupyter-labs-spacex-data-collection-api%20(1).ipynb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58566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14" dirty="0"/>
              <a:t>Data </a:t>
            </a:r>
            <a:r>
              <a:rPr sz="3700" spc="-75" dirty="0"/>
              <a:t>Collection </a:t>
            </a:r>
            <a:r>
              <a:rPr sz="3700" spc="-210" dirty="0"/>
              <a:t>– </a:t>
            </a:r>
            <a:r>
              <a:rPr sz="3700" spc="-260" dirty="0"/>
              <a:t>SpaceX</a:t>
            </a:r>
            <a:r>
              <a:rPr sz="3700" spc="-85" dirty="0"/>
              <a:t> </a:t>
            </a:r>
            <a:r>
              <a:rPr sz="3700" spc="-245" dirty="0"/>
              <a:t>API</a:t>
            </a:r>
            <a:endParaRPr sz="3700"/>
          </a:p>
        </p:txBody>
      </p:sp>
      <p:sp>
        <p:nvSpPr>
          <p:cNvPr id="4" name="object 4"/>
          <p:cNvSpPr/>
          <p:nvPr/>
        </p:nvSpPr>
        <p:spPr>
          <a:xfrm>
            <a:off x="6518147" y="1499616"/>
            <a:ext cx="4861559" cy="4526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084306" y="6103723"/>
            <a:ext cx="32131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Arial"/>
                <a:cs typeface="Arial"/>
              </a:rPr>
              <a:t>8</a:t>
            </a:fld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566" y="1493647"/>
            <a:ext cx="4476115" cy="37567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16637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Arial"/>
                <a:cs typeface="Arial"/>
              </a:rPr>
              <a:t>We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applied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web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scrapping 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to 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webscrap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Falcon </a:t>
            </a:r>
            <a:r>
              <a:rPr sz="2200" spc="100" dirty="0">
                <a:solidFill>
                  <a:srgbClr val="292929"/>
                </a:solidFill>
                <a:latin typeface="Arial"/>
                <a:cs typeface="Arial"/>
              </a:rPr>
              <a:t>9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records 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with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BeautifulSoup</a:t>
            </a:r>
            <a:endParaRPr sz="2200" dirty="0">
              <a:latin typeface="Arial"/>
              <a:cs typeface="Arial"/>
            </a:endParaRPr>
          </a:p>
          <a:p>
            <a:pPr marL="241300" marR="42545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Arial"/>
                <a:cs typeface="Arial"/>
              </a:rPr>
              <a:t>We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parsed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table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converted  </a:t>
            </a:r>
            <a:r>
              <a:rPr sz="2200" spc="65" dirty="0">
                <a:solidFill>
                  <a:srgbClr val="292929"/>
                </a:solidFill>
                <a:latin typeface="Arial"/>
                <a:cs typeface="Arial"/>
              </a:rPr>
              <a:t>it 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into </a:t>
            </a:r>
            <a:r>
              <a:rPr sz="2200" spc="-150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pandas</a:t>
            </a:r>
            <a:r>
              <a:rPr sz="2200" spc="-20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dataframe.</a:t>
            </a:r>
            <a:endParaRPr sz="2200" dirty="0">
              <a:latin typeface="Arial"/>
              <a:cs typeface="Arial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link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notebook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lang="en-IN" sz="2200" spc="-55" dirty="0" smtClean="0">
                <a:solidFill>
                  <a:srgbClr val="1C7CDB"/>
                </a:solidFill>
                <a:latin typeface="Arial"/>
                <a:cs typeface="Arial"/>
              </a:rPr>
              <a:t>https://github.com/kinsukghatak/IBM_DS_Couresera_Notebooks/blob/main/Data_Collection_Through_Webscrapping.ipynb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369" y="570052"/>
            <a:ext cx="52539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14" dirty="0"/>
              <a:t>Data </a:t>
            </a:r>
            <a:r>
              <a:rPr sz="3700" spc="-75" dirty="0"/>
              <a:t>Collection </a:t>
            </a:r>
            <a:r>
              <a:rPr sz="3700" spc="-5" dirty="0"/>
              <a:t>-</a:t>
            </a:r>
            <a:r>
              <a:rPr sz="3700" spc="420" dirty="0"/>
              <a:t> </a:t>
            </a:r>
            <a:r>
              <a:rPr sz="3700" spc="-120" dirty="0"/>
              <a:t>Scraping</a:t>
            </a:r>
            <a:endParaRPr sz="3700"/>
          </a:p>
        </p:txBody>
      </p:sp>
      <p:grpSp>
        <p:nvGrpSpPr>
          <p:cNvPr id="4" name="object 4"/>
          <p:cNvGrpSpPr/>
          <p:nvPr/>
        </p:nvGrpSpPr>
        <p:grpSpPr>
          <a:xfrm>
            <a:off x="5905309" y="1447800"/>
            <a:ext cx="4660900" cy="4779645"/>
            <a:chOff x="5905309" y="1447800"/>
            <a:chExt cx="4660900" cy="4779645"/>
          </a:xfrm>
        </p:grpSpPr>
        <p:sp>
          <p:nvSpPr>
            <p:cNvPr id="5" name="object 5"/>
            <p:cNvSpPr/>
            <p:nvPr/>
          </p:nvSpPr>
          <p:spPr>
            <a:xfrm>
              <a:off x="5910071" y="1476755"/>
              <a:ext cx="4556760" cy="4691380"/>
            </a:xfrm>
            <a:custGeom>
              <a:avLst/>
              <a:gdLst/>
              <a:ahLst/>
              <a:cxnLst/>
              <a:rect l="l" t="t" r="r" b="b"/>
              <a:pathLst>
                <a:path w="4556759" h="4691380">
                  <a:moveTo>
                    <a:pt x="0" y="4690872"/>
                  </a:moveTo>
                  <a:lnTo>
                    <a:pt x="4556760" y="4690872"/>
                  </a:lnTo>
                  <a:lnTo>
                    <a:pt x="4556760" y="0"/>
                  </a:lnTo>
                  <a:lnTo>
                    <a:pt x="0" y="0"/>
                  </a:lnTo>
                  <a:lnTo>
                    <a:pt x="0" y="4690872"/>
                  </a:lnTo>
                  <a:close/>
                </a:path>
              </a:pathLst>
            </a:custGeom>
            <a:ln w="9525">
              <a:solidFill>
                <a:srgbClr val="0A48CA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910071" y="1447800"/>
              <a:ext cx="4655820" cy="47792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084306" y="6103723"/>
            <a:ext cx="32131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Arial"/>
                <a:cs typeface="Arial"/>
              </a:rPr>
              <a:t>9</a:t>
            </a:fld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</TotalTime>
  <Words>1639</Words>
  <Application>Microsoft Office PowerPoint</Application>
  <PresentationFormat>Widescreen</PresentationFormat>
  <Paragraphs>183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Carlito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 Payload Mass  by F9 v1.1</vt:lpstr>
      <vt:lpstr>First Successful Ground Landing Date</vt:lpstr>
      <vt:lpstr>Successful Drone Ship Landing with Payload between  4000 and 6000</vt:lpstr>
      <vt:lpstr>Total Number of Successful and Failure Mission  Outcomes</vt:lpstr>
      <vt:lpstr>Boosters Carried  Maximum Payload</vt:lpstr>
      <vt:lpstr>2015 Launch Records</vt:lpstr>
      <vt:lpstr>Rank Landing Outcomes Between 2010-06-04 and  2017-03-20</vt:lpstr>
      <vt:lpstr>PowerPoint Presentation</vt:lpstr>
      <vt:lpstr>All launch sites global map markers</vt:lpstr>
      <vt:lpstr>Markers showing launch sites with color labels</vt:lpstr>
      <vt:lpstr>Launch Site distance to landmarks</vt:lpstr>
      <vt:lpstr>PowerPoint Presentation</vt:lpstr>
      <vt:lpstr>Pie chart showing the success percentage achieved by each launch site</vt:lpstr>
      <vt:lpstr>Pie chart showing the Launch site with the highest launch success ratio</vt:lpstr>
      <vt:lpstr>Scatter plot of Payload vs Launch Outcome for all sites, with different  payload selected in the range slider</vt:lpstr>
      <vt:lpstr>PowerPoint Presentation</vt:lpstr>
      <vt:lpstr>Classification  Accuracy</vt:lpstr>
      <vt:lpstr>Confusion Matrix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KINSUK</cp:lastModifiedBy>
  <cp:revision>3</cp:revision>
  <dcterms:created xsi:type="dcterms:W3CDTF">2022-09-07T18:54:47Z</dcterms:created>
  <dcterms:modified xsi:type="dcterms:W3CDTF">2022-10-23T18:32:13Z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2021-12-03T00:00:00Z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2022-09-07T00:00:00Z</vt:filetime>
  </property>
</Properties>
</file>